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9" r:id="rId1"/>
  </p:sldMasterIdLst>
  <p:sldIdLst>
    <p:sldId id="285" r:id="rId2"/>
    <p:sldId id="257" r:id="rId3"/>
    <p:sldId id="272" r:id="rId4"/>
    <p:sldId id="274" r:id="rId5"/>
    <p:sldId id="277" r:id="rId6"/>
    <p:sldId id="278" r:id="rId7"/>
    <p:sldId id="287" r:id="rId8"/>
    <p:sldId id="282" r:id="rId9"/>
    <p:sldId id="283" r:id="rId10"/>
    <p:sldId id="275" r:id="rId11"/>
    <p:sldId id="276" r:id="rId12"/>
    <p:sldId id="279" r:id="rId13"/>
    <p:sldId id="280" r:id="rId14"/>
    <p:sldId id="259" r:id="rId15"/>
    <p:sldId id="262" r:id="rId16"/>
    <p:sldId id="263" r:id="rId17"/>
    <p:sldId id="270" r:id="rId18"/>
    <p:sldId id="260" r:id="rId19"/>
    <p:sldId id="264" r:id="rId20"/>
    <p:sldId id="28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87" autoAdjust="0"/>
  </p:normalViewPr>
  <p:slideViewPr>
    <p:cSldViewPr snapToGrid="0" snapToObjects="1">
      <p:cViewPr varScale="1">
        <p:scale>
          <a:sx n="60" d="100"/>
          <a:sy n="60" d="100"/>
        </p:scale>
        <p:origin x="1456"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754C3-B687-9443-80E7-D32631DB6E70}"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3B956523-7A14-8047-81F3-53A6CA6A67A9}" type="datetimeFigureOut">
              <a:rPr lang="en-US" smtClean="0"/>
              <a:pPr/>
              <a:t>11/28/2021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885754C3-B687-9443-80E7-D32631DB6E70}"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5754C3-B687-9443-80E7-D32631DB6E70}"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885754C3-B687-9443-80E7-D32631DB6E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B956523-7A14-8047-81F3-53A6CA6A67A9}" type="datetimeFigureOut">
              <a:rPr lang="en-US" smtClean="0"/>
              <a:pPr/>
              <a:t>11/28/2021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754C3-B687-9443-80E7-D32631DB6E70}"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B956523-7A14-8047-81F3-53A6CA6A67A9}" type="datetimeFigureOut">
              <a:rPr lang="en-US" smtClean="0"/>
              <a:pPr/>
              <a:t>11/28/2021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885754C3-B687-9443-80E7-D32631DB6E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 id="2147483921" r:id="rId12"/>
    <p:sldLayoutId id="2147483922" r:id="rId13"/>
    <p:sldLayoutId id="2147483923" r:id="rId14"/>
    <p:sldLayoutId id="2147483924" r:id="rId15"/>
    <p:sldLayoutId id="2147483925" r:id="rId16"/>
    <p:sldLayoutId id="2147483926" r:id="rId17"/>
    <p:sldLayoutId id="2147483927" r:id="rId18"/>
    <p:sldLayoutId id="2147483928" r:id="rId19"/>
    <p:sldLayoutId id="2147483929"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hyperlink" Target="http://www.google.com/url?sa=i&amp;source=images&amp;cd=&amp;cad=rja&amp;docid=WMh430MDDDxuKM&amp;tbnid=8ASe7WqYmE6dPM:&amp;ved=0CAgQjRwwAA&amp;url=http://www.globalhealingcenter.com/stress-management/stress-effects&amp;ei=91hcUvOkJo3s8gTB64HYBA&amp;psig=AFQjCNFnMeQ4ZqBfOn6utDRJsKvIfkiuHA&amp;ust=1381870199692396" TargetMode="Externa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2839452"/>
            <a:ext cx="9144000" cy="4047577"/>
          </a:xfrm>
        </p:spPr>
      </p:pic>
      <p:sp>
        <p:nvSpPr>
          <p:cNvPr id="4" name="Text Placeholder 3"/>
          <p:cNvSpPr>
            <a:spLocks noGrp="1"/>
          </p:cNvSpPr>
          <p:nvPr>
            <p:ph type="body" sz="half" idx="2"/>
          </p:nvPr>
        </p:nvSpPr>
        <p:spPr>
          <a:xfrm>
            <a:off x="103308" y="176175"/>
            <a:ext cx="2896566" cy="1048871"/>
          </a:xfrm>
        </p:spPr>
        <p:txBody>
          <a:bodyPr/>
          <a:lstStyle/>
          <a:p>
            <a:r>
              <a:rPr lang="en-US" sz="1800" b="1" dirty="0">
                <a:solidFill>
                  <a:schemeClr val="tx1"/>
                </a:solidFill>
              </a:rPr>
              <a:t>University of Basra</a:t>
            </a:r>
          </a:p>
          <a:p>
            <a:r>
              <a:rPr lang="en-US" sz="1800" b="1" dirty="0">
                <a:solidFill>
                  <a:schemeClr val="tx1"/>
                </a:solidFill>
              </a:rPr>
              <a:t>College of Nursing </a:t>
            </a:r>
          </a:p>
        </p:txBody>
      </p:sp>
      <p:sp>
        <p:nvSpPr>
          <p:cNvPr id="6" name="Title 1"/>
          <p:cNvSpPr txBox="1">
            <a:spLocks/>
          </p:cNvSpPr>
          <p:nvPr/>
        </p:nvSpPr>
        <p:spPr>
          <a:xfrm>
            <a:off x="4715435" y="6179671"/>
            <a:ext cx="5181600" cy="933450"/>
          </a:xfrm>
          <a:prstGeom prst="rect">
            <a:avLst/>
          </a:prstGeom>
        </p:spPr>
        <p:txBody>
          <a:bodyPr vert="horz" lIns="91440" tIns="45720" rIns="91440" bIns="45720" rtlCol="0" anchor="t" anchorCtr="0">
            <a:normAutofit fontScale="97500"/>
          </a:bodyPr>
          <a:lstStyle>
            <a:lvl1pPr algn="l" defTabSz="914400" rtl="0" eaLnBrk="1" latinLnBrk="0" hangingPunct="1">
              <a:spcBef>
                <a:spcPct val="0"/>
              </a:spcBef>
              <a:buNone/>
              <a:defRPr sz="2800" b="0" kern="1200">
                <a:solidFill>
                  <a:schemeClr val="accent1"/>
                </a:solidFill>
                <a:latin typeface="+mj-lt"/>
                <a:ea typeface="+mj-ea"/>
                <a:cs typeface="+mj-cs"/>
              </a:defRPr>
            </a:lvl1pPr>
          </a:lstStyle>
          <a:p>
            <a:r>
              <a:rPr lang="en-US" dirty="0" err="1">
                <a:solidFill>
                  <a:schemeClr val="tx1"/>
                </a:solidFill>
              </a:rPr>
              <a:t>Assisst.Lec</a:t>
            </a:r>
            <a:r>
              <a:rPr lang="en-US" dirty="0">
                <a:solidFill>
                  <a:schemeClr val="tx1"/>
                </a:solidFill>
              </a:rPr>
              <a:t>. </a:t>
            </a:r>
            <a:r>
              <a:rPr lang="en-US" dirty="0" err="1">
                <a:solidFill>
                  <a:schemeClr val="tx1"/>
                </a:solidFill>
              </a:rPr>
              <a:t>Doaa</a:t>
            </a:r>
            <a:r>
              <a:rPr lang="en-US" dirty="0">
                <a:solidFill>
                  <a:schemeClr val="tx1"/>
                </a:solidFill>
              </a:rPr>
              <a:t> M. </a:t>
            </a:r>
            <a:r>
              <a:rPr lang="en-US" dirty="0" err="1">
                <a:solidFill>
                  <a:schemeClr val="tx1"/>
                </a:solidFill>
              </a:rPr>
              <a:t>Bachi</a:t>
            </a:r>
            <a:endParaRPr lang="en-US" dirty="0">
              <a:solidFill>
                <a:schemeClr val="tx1"/>
              </a:solidFill>
            </a:endParaRPr>
          </a:p>
        </p:txBody>
      </p:sp>
      <p:sp>
        <p:nvSpPr>
          <p:cNvPr id="2" name="Title 1"/>
          <p:cNvSpPr>
            <a:spLocks noGrp="1"/>
          </p:cNvSpPr>
          <p:nvPr>
            <p:ph type="title"/>
          </p:nvPr>
        </p:nvSpPr>
        <p:spPr>
          <a:xfrm>
            <a:off x="103308" y="1447489"/>
            <a:ext cx="7556313" cy="995082"/>
          </a:xfrm>
        </p:spPr>
        <p:txBody>
          <a:bodyPr/>
          <a:lstStyle/>
          <a:p>
            <a:r>
              <a:rPr lang="en-US" b="1" dirty="0"/>
              <a:t>Health Psychology for Nursing </a:t>
            </a:r>
          </a:p>
        </p:txBody>
      </p:sp>
    </p:spTree>
    <p:extLst>
      <p:ext uri="{BB962C8B-B14F-4D97-AF65-F5344CB8AC3E}">
        <p14:creationId xmlns:p14="http://schemas.microsoft.com/office/powerpoint/2010/main" val="69774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344" y="221210"/>
            <a:ext cx="7556313" cy="626969"/>
          </a:xfrm>
        </p:spPr>
        <p:txBody>
          <a:bodyPr/>
          <a:lstStyle/>
          <a:p>
            <a:r>
              <a:rPr lang="en-US" b="1" dirty="0"/>
              <a:t>Types of Stress </a:t>
            </a:r>
          </a:p>
        </p:txBody>
      </p:sp>
      <p:sp>
        <p:nvSpPr>
          <p:cNvPr id="3" name="Content Placeholder 2"/>
          <p:cNvSpPr>
            <a:spLocks noGrp="1"/>
          </p:cNvSpPr>
          <p:nvPr>
            <p:ph idx="1"/>
          </p:nvPr>
        </p:nvSpPr>
        <p:spPr>
          <a:xfrm>
            <a:off x="785344" y="4390463"/>
            <a:ext cx="8082885" cy="2082907"/>
          </a:xfrm>
        </p:spPr>
        <p:txBody>
          <a:bodyPr>
            <a:noAutofit/>
          </a:bodyPr>
          <a:lstStyle/>
          <a:p>
            <a:pPr algn="just"/>
            <a:r>
              <a:rPr lang="en-US" sz="2800" dirty="0">
                <a:solidFill>
                  <a:schemeClr val="tx1"/>
                </a:solidFill>
              </a:rPr>
              <a:t>Stress due to an excess of adaptive demands placed upon us. The demands are so great that they lead to bodily and mental damage. e.g.: unexpected death of a loved one.</a:t>
            </a:r>
          </a:p>
        </p:txBody>
      </p:sp>
      <p:sp>
        <p:nvSpPr>
          <p:cNvPr id="4" name="Text Placeholder 3"/>
          <p:cNvSpPr>
            <a:spLocks noGrp="1"/>
          </p:cNvSpPr>
          <p:nvPr>
            <p:ph type="body" sz="half" idx="2"/>
          </p:nvPr>
        </p:nvSpPr>
        <p:spPr/>
        <p:txBody>
          <a:bodyPr/>
          <a:lstStyle/>
          <a:p>
            <a:pPr lvl="0" defTabSz="457200">
              <a:spcBef>
                <a:spcPts val="0"/>
              </a:spcBef>
              <a:buClrTx/>
              <a:buSzTx/>
            </a:pPr>
            <a:r>
              <a:rPr lang="en-US" sz="2800" b="1" dirty="0">
                <a:solidFill>
                  <a:srgbClr val="002060"/>
                </a:solidFill>
              </a:rPr>
              <a:t>1. </a:t>
            </a:r>
            <a:r>
              <a:rPr lang="en-US" sz="2800" b="1" dirty="0">
                <a:solidFill>
                  <a:srgbClr val="002060"/>
                </a:solidFill>
                <a:ea typeface="+mn-ea"/>
                <a:cs typeface="+mn-cs"/>
              </a:rPr>
              <a:t>Eustress</a:t>
            </a:r>
          </a:p>
          <a:p>
            <a:endParaRPr lang="en-US" sz="2800" b="1" dirty="0">
              <a:solidFill>
                <a:srgbClr val="002060"/>
              </a:solidFill>
            </a:endParaRPr>
          </a:p>
        </p:txBody>
      </p:sp>
      <p:sp>
        <p:nvSpPr>
          <p:cNvPr id="5" name="Text Placeholder 3"/>
          <p:cNvSpPr txBox="1">
            <a:spLocks/>
          </p:cNvSpPr>
          <p:nvPr/>
        </p:nvSpPr>
        <p:spPr>
          <a:xfrm>
            <a:off x="498518" y="3535748"/>
            <a:ext cx="7558960" cy="774700"/>
          </a:xfrm>
          <a:prstGeom prst="rect">
            <a:avLst/>
          </a:prstGeom>
        </p:spPr>
        <p:txBody>
          <a:bodyPr vert="horz" lIns="91440" tIns="45720" rIns="91440" bIns="45720" rtlCol="0" anchor="t" anchorCtr="0">
            <a:noAutofit/>
          </a:bodyPr>
          <a:lstStyle>
            <a:lvl1pPr marL="0" indent="0" algn="l" defTabSz="914400" rtl="0" eaLnBrk="1" latinLnBrk="0" hangingPunct="1">
              <a:spcBef>
                <a:spcPts val="2000"/>
              </a:spcBef>
              <a:buClr>
                <a:schemeClr val="accent1"/>
              </a:buClr>
              <a:buSzPct val="75000"/>
              <a:buFont typeface="Wingdings" pitchFamily="2" charset="2"/>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b="1" dirty="0">
                <a:solidFill>
                  <a:srgbClr val="002060"/>
                </a:solidFill>
              </a:rPr>
              <a:t>2. </a:t>
            </a:r>
            <a:r>
              <a:rPr lang="en-US" sz="2800" b="1">
                <a:solidFill>
                  <a:srgbClr val="002060"/>
                </a:solidFill>
              </a:rPr>
              <a:t>Distress</a:t>
            </a:r>
            <a:endParaRPr lang="en-US" sz="2800" b="1" dirty="0">
              <a:solidFill>
                <a:srgbClr val="002060"/>
              </a:solidFill>
            </a:endParaRPr>
          </a:p>
        </p:txBody>
      </p:sp>
      <p:sp>
        <p:nvSpPr>
          <p:cNvPr id="6" name="Content Placeholder 2"/>
          <p:cNvSpPr txBox="1">
            <a:spLocks/>
          </p:cNvSpPr>
          <p:nvPr/>
        </p:nvSpPr>
        <p:spPr>
          <a:xfrm>
            <a:off x="785344" y="1756522"/>
            <a:ext cx="8082885" cy="1057835"/>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a:solidFill>
                  <a:schemeClr val="tx1"/>
                </a:solidFill>
              </a:rPr>
              <a:t>The optimal amount of stress, </a:t>
            </a:r>
            <a:r>
              <a:rPr lang="en-US" sz="2800" dirty="0" err="1">
                <a:solidFill>
                  <a:schemeClr val="tx1"/>
                </a:solidFill>
              </a:rPr>
              <a:t>whichhelps</a:t>
            </a:r>
            <a:r>
              <a:rPr lang="en-US" sz="2800" dirty="0">
                <a:solidFill>
                  <a:schemeClr val="tx1"/>
                </a:solidFill>
              </a:rPr>
              <a:t> to promote health and </a:t>
            </a:r>
            <a:r>
              <a:rPr lang="en-US" sz="2800" dirty="0" err="1">
                <a:solidFill>
                  <a:schemeClr val="tx1"/>
                </a:solidFill>
              </a:rPr>
              <a:t>growth.e.g</a:t>
            </a:r>
            <a:r>
              <a:rPr lang="en-US" sz="2800" dirty="0">
                <a:solidFill>
                  <a:schemeClr val="tx1"/>
                </a:solidFill>
              </a:rPr>
              <a:t>.: praise from a superior for hardworking.</a:t>
            </a:r>
          </a:p>
        </p:txBody>
      </p:sp>
    </p:spTree>
    <p:extLst>
      <p:ext uri="{BB962C8B-B14F-4D97-AF65-F5344CB8AC3E}">
        <p14:creationId xmlns:p14="http://schemas.microsoft.com/office/powerpoint/2010/main" val="204036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744" y="723543"/>
            <a:ext cx="8097560" cy="1572542"/>
          </a:xfrm>
        </p:spPr>
        <p:txBody>
          <a:bodyPr>
            <a:noAutofit/>
          </a:bodyPr>
          <a:lstStyle/>
          <a:p>
            <a:pPr algn="just"/>
            <a:r>
              <a:rPr lang="en-US" sz="2400" dirty="0">
                <a:solidFill>
                  <a:schemeClr val="tx1"/>
                </a:solidFill>
              </a:rPr>
              <a:t> It’s our body's immediate reaction to a new challenge, event, or demand, and it triggers your fight- or-flight responses. Example: pressures of a near-miss automobile accident or arguments with family</a:t>
            </a:r>
          </a:p>
        </p:txBody>
      </p:sp>
      <p:sp>
        <p:nvSpPr>
          <p:cNvPr id="4" name="Text Placeholder 3"/>
          <p:cNvSpPr>
            <a:spLocks noGrp="1"/>
          </p:cNvSpPr>
          <p:nvPr>
            <p:ph type="body" sz="half" idx="2"/>
          </p:nvPr>
        </p:nvSpPr>
        <p:spPr>
          <a:xfrm>
            <a:off x="785344" y="2296085"/>
            <a:ext cx="7558960" cy="774700"/>
          </a:xfrm>
        </p:spPr>
        <p:txBody>
          <a:bodyPr/>
          <a:lstStyle/>
          <a:p>
            <a:r>
              <a:rPr lang="en-US" sz="2800" b="1" dirty="0">
                <a:solidFill>
                  <a:srgbClr val="002060"/>
                </a:solidFill>
              </a:rPr>
              <a:t>4. Episodic acute stress</a:t>
            </a:r>
          </a:p>
        </p:txBody>
      </p:sp>
      <p:sp>
        <p:nvSpPr>
          <p:cNvPr id="5" name="Text Placeholder 3"/>
          <p:cNvSpPr txBox="1">
            <a:spLocks/>
          </p:cNvSpPr>
          <p:nvPr/>
        </p:nvSpPr>
        <p:spPr>
          <a:xfrm>
            <a:off x="785344" y="184884"/>
            <a:ext cx="7558960" cy="774700"/>
          </a:xfrm>
          <a:prstGeom prst="rect">
            <a:avLst/>
          </a:prstGeom>
        </p:spPr>
        <p:txBody>
          <a:bodyPr vert="horz" lIns="91440" tIns="45720" rIns="91440" bIns="45720" rtlCol="0" anchor="t" anchorCtr="0">
            <a:noAutofit/>
          </a:bodyPr>
          <a:lstStyle>
            <a:lvl1pPr marL="0" indent="0" algn="l" defTabSz="914400" rtl="0" eaLnBrk="1" latinLnBrk="0" hangingPunct="1">
              <a:spcBef>
                <a:spcPts val="2000"/>
              </a:spcBef>
              <a:buClr>
                <a:schemeClr val="accent1"/>
              </a:buClr>
              <a:buSzPct val="75000"/>
              <a:buFont typeface="Wingdings" pitchFamily="2" charset="2"/>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b="1" dirty="0">
                <a:solidFill>
                  <a:srgbClr val="002060"/>
                </a:solidFill>
              </a:rPr>
              <a:t>3. Acute stress</a:t>
            </a:r>
          </a:p>
        </p:txBody>
      </p:sp>
      <p:sp>
        <p:nvSpPr>
          <p:cNvPr id="7" name="Text Placeholder 3"/>
          <p:cNvSpPr txBox="1">
            <a:spLocks/>
          </p:cNvSpPr>
          <p:nvPr/>
        </p:nvSpPr>
        <p:spPr>
          <a:xfrm>
            <a:off x="785344" y="4407286"/>
            <a:ext cx="7558960" cy="774700"/>
          </a:xfrm>
          <a:prstGeom prst="rect">
            <a:avLst/>
          </a:prstGeom>
        </p:spPr>
        <p:txBody>
          <a:bodyPr vert="horz" lIns="91440" tIns="45720" rIns="91440" bIns="45720" rtlCol="0" anchor="t" anchorCtr="0">
            <a:noAutofit/>
          </a:bodyPr>
          <a:lstStyle>
            <a:lvl1pPr marL="0" indent="0" algn="l" defTabSz="914400" rtl="0" eaLnBrk="1" latinLnBrk="0" hangingPunct="1">
              <a:spcBef>
                <a:spcPts val="2000"/>
              </a:spcBef>
              <a:buClr>
                <a:schemeClr val="accent1"/>
              </a:buClr>
              <a:buSzPct val="75000"/>
              <a:buFont typeface="Wingdings" pitchFamily="2" charset="2"/>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b="1" dirty="0">
                <a:solidFill>
                  <a:srgbClr val="002060"/>
                </a:solidFill>
              </a:rPr>
              <a:t>5. Chronic stress</a:t>
            </a:r>
          </a:p>
        </p:txBody>
      </p:sp>
      <p:sp>
        <p:nvSpPr>
          <p:cNvPr id="9" name="Content Placeholder 2"/>
          <p:cNvSpPr txBox="1">
            <a:spLocks/>
          </p:cNvSpPr>
          <p:nvPr/>
        </p:nvSpPr>
        <p:spPr>
          <a:xfrm>
            <a:off x="246824" y="5007815"/>
            <a:ext cx="8766628" cy="1445526"/>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a:solidFill>
                  <a:schemeClr val="tx1"/>
                </a:solidFill>
              </a:rPr>
              <a:t>If acute stress isn't resolved and begins to increase or lasts for long periods of time, it becomes chronic stress. This stress is constant and doesn’t go away.</a:t>
            </a:r>
          </a:p>
        </p:txBody>
      </p:sp>
      <p:sp>
        <p:nvSpPr>
          <p:cNvPr id="10" name="Content Placeholder 2"/>
          <p:cNvSpPr txBox="1">
            <a:spLocks/>
          </p:cNvSpPr>
          <p:nvPr/>
        </p:nvSpPr>
        <p:spPr>
          <a:xfrm>
            <a:off x="246824" y="2929217"/>
            <a:ext cx="8636000" cy="1057835"/>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400" dirty="0">
                <a:solidFill>
                  <a:schemeClr val="tx1"/>
                </a:solidFill>
              </a:rPr>
              <a:t>When acute stress happens frequently, it’s called episodic acute stress. They commonly have a negative outlook or worry about everything. They think of stress as part of their lives and have difficulties changing their lifestyles</a:t>
            </a:r>
          </a:p>
        </p:txBody>
      </p:sp>
    </p:spTree>
    <p:extLst>
      <p:ext uri="{BB962C8B-B14F-4D97-AF65-F5344CB8AC3E}">
        <p14:creationId xmlns:p14="http://schemas.microsoft.com/office/powerpoint/2010/main" val="401283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7"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918" y="155243"/>
            <a:ext cx="7556313" cy="649104"/>
          </a:xfrm>
        </p:spPr>
        <p:txBody>
          <a:bodyPr/>
          <a:lstStyle/>
          <a:p>
            <a:r>
              <a:rPr lang="en-US" b="1" dirty="0"/>
              <a:t>Sources of Stress </a:t>
            </a:r>
          </a:p>
        </p:txBody>
      </p:sp>
      <p:sp>
        <p:nvSpPr>
          <p:cNvPr id="3" name="Content Placeholder 2"/>
          <p:cNvSpPr>
            <a:spLocks noGrp="1"/>
          </p:cNvSpPr>
          <p:nvPr>
            <p:ph idx="1"/>
          </p:nvPr>
        </p:nvSpPr>
        <p:spPr>
          <a:xfrm>
            <a:off x="498474" y="1981201"/>
            <a:ext cx="7556313" cy="1324672"/>
          </a:xfrm>
        </p:spPr>
        <p:txBody>
          <a:bodyPr>
            <a:noAutofit/>
          </a:bodyPr>
          <a:lstStyle/>
          <a:p>
            <a:pPr algn="just"/>
            <a:r>
              <a:rPr lang="en-US" sz="2800" dirty="0">
                <a:solidFill>
                  <a:schemeClr val="tx1"/>
                </a:solidFill>
              </a:rPr>
              <a:t>they originate within a person e.g.: cancer, feeling of depression</a:t>
            </a:r>
          </a:p>
        </p:txBody>
      </p:sp>
      <p:sp>
        <p:nvSpPr>
          <p:cNvPr id="4" name="Text Placeholder 3"/>
          <p:cNvSpPr>
            <a:spLocks noGrp="1"/>
          </p:cNvSpPr>
          <p:nvPr>
            <p:ph type="body" sz="half" idx="2"/>
          </p:nvPr>
        </p:nvSpPr>
        <p:spPr/>
        <p:txBody>
          <a:bodyPr/>
          <a:lstStyle/>
          <a:p>
            <a:r>
              <a:rPr lang="en-US" sz="2800" b="1" dirty="0">
                <a:solidFill>
                  <a:srgbClr val="002060"/>
                </a:solidFill>
              </a:rPr>
              <a:t>1. Internal Stressors </a:t>
            </a:r>
          </a:p>
        </p:txBody>
      </p:sp>
      <p:sp>
        <p:nvSpPr>
          <p:cNvPr id="5" name="Text Placeholder 3"/>
          <p:cNvSpPr txBox="1">
            <a:spLocks/>
          </p:cNvSpPr>
          <p:nvPr/>
        </p:nvSpPr>
        <p:spPr>
          <a:xfrm>
            <a:off x="495827" y="3305873"/>
            <a:ext cx="7558960" cy="774700"/>
          </a:xfrm>
          <a:prstGeom prst="rect">
            <a:avLst/>
          </a:prstGeom>
        </p:spPr>
        <p:txBody>
          <a:bodyPr vert="horz" lIns="91440" tIns="45720" rIns="91440" bIns="45720" rtlCol="0" anchor="t" anchorCtr="0">
            <a:noAutofit/>
          </a:bodyPr>
          <a:lstStyle>
            <a:lvl1pPr marL="0" indent="0" algn="l" defTabSz="914400" rtl="0" eaLnBrk="1" latinLnBrk="0" hangingPunct="1">
              <a:spcBef>
                <a:spcPts val="2000"/>
              </a:spcBef>
              <a:buClr>
                <a:schemeClr val="accent1"/>
              </a:buClr>
              <a:buSzPct val="75000"/>
              <a:buFont typeface="Wingdings" pitchFamily="2" charset="2"/>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b="1" dirty="0">
                <a:solidFill>
                  <a:srgbClr val="002060"/>
                </a:solidFill>
              </a:rPr>
              <a:t>2. External stressors</a:t>
            </a:r>
          </a:p>
        </p:txBody>
      </p:sp>
      <p:sp>
        <p:nvSpPr>
          <p:cNvPr id="6" name="Rectangle 5"/>
          <p:cNvSpPr/>
          <p:nvPr/>
        </p:nvSpPr>
        <p:spPr>
          <a:xfrm>
            <a:off x="650917" y="4199661"/>
            <a:ext cx="7556313" cy="954107"/>
          </a:xfrm>
          <a:prstGeom prst="rect">
            <a:avLst/>
          </a:prstGeom>
        </p:spPr>
        <p:txBody>
          <a:bodyPr wrap="square">
            <a:spAutoFit/>
          </a:bodyPr>
          <a:lstStyle/>
          <a:p>
            <a:pPr marL="228600" lvl="0" indent="-228600" algn="just" defTabSz="914400">
              <a:spcBef>
                <a:spcPts val="2000"/>
              </a:spcBef>
              <a:buClr>
                <a:srgbClr val="D34817"/>
              </a:buClr>
              <a:buSzPct val="75000"/>
              <a:buFont typeface="Wingdings" pitchFamily="2" charset="2"/>
              <a:buChar char="n"/>
            </a:pPr>
            <a:r>
              <a:rPr lang="en-US" sz="2800" dirty="0"/>
              <a:t>it originates outside the individual e.g.: moving to another city, death in a family.</a:t>
            </a:r>
          </a:p>
        </p:txBody>
      </p:sp>
    </p:spTree>
    <p:extLst>
      <p:ext uri="{BB962C8B-B14F-4D97-AF65-F5344CB8AC3E}">
        <p14:creationId xmlns:p14="http://schemas.microsoft.com/office/powerpoint/2010/main" val="330304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577322" y="842257"/>
            <a:ext cx="7558960" cy="774700"/>
          </a:xfrm>
          <a:prstGeom prst="rect">
            <a:avLst/>
          </a:prstGeom>
        </p:spPr>
        <p:txBody>
          <a:bodyPr vert="horz" lIns="91440" tIns="45720" rIns="91440" bIns="45720" rtlCol="0" anchor="t" anchorCtr="0">
            <a:noAutofit/>
          </a:bodyPr>
          <a:lstStyle>
            <a:lvl1pPr marL="0" indent="0" algn="l" defTabSz="914400" rtl="0" eaLnBrk="1" latinLnBrk="0" hangingPunct="1">
              <a:spcBef>
                <a:spcPts val="2000"/>
              </a:spcBef>
              <a:buClr>
                <a:schemeClr val="accent1"/>
              </a:buClr>
              <a:buSzPct val="75000"/>
              <a:buFont typeface="Wingdings" pitchFamily="2" charset="2"/>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b="1" dirty="0">
                <a:solidFill>
                  <a:srgbClr val="002060"/>
                </a:solidFill>
              </a:rPr>
              <a:t>3. Developmental stressors</a:t>
            </a:r>
          </a:p>
        </p:txBody>
      </p:sp>
      <p:sp>
        <p:nvSpPr>
          <p:cNvPr id="8" name="Content Placeholder 2"/>
          <p:cNvSpPr txBox="1">
            <a:spLocks/>
          </p:cNvSpPr>
          <p:nvPr/>
        </p:nvSpPr>
        <p:spPr>
          <a:xfrm>
            <a:off x="577322" y="4285989"/>
            <a:ext cx="7968945" cy="1160402"/>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solidFill>
                  <a:schemeClr val="tx1"/>
                </a:solidFill>
              </a:rPr>
              <a:t>they are unpredictable and occur at any time during life. It may be positive or negative. e.g.: death of family member, marriage/ divorce.</a:t>
            </a:r>
          </a:p>
        </p:txBody>
      </p:sp>
      <p:sp>
        <p:nvSpPr>
          <p:cNvPr id="9" name="Content Placeholder 2"/>
          <p:cNvSpPr txBox="1">
            <a:spLocks/>
          </p:cNvSpPr>
          <p:nvPr/>
        </p:nvSpPr>
        <p:spPr>
          <a:xfrm>
            <a:off x="579969" y="1800724"/>
            <a:ext cx="7968945" cy="1449060"/>
          </a:xfrm>
          <a:prstGeom prst="rect">
            <a:avLst/>
          </a:prstGeom>
        </p:spPr>
        <p:txBody>
          <a:bodyPr vert="horz" lIns="91440" tIns="45720" rIns="91440" bIns="45720"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a:solidFill>
                  <a:schemeClr val="tx1"/>
                </a:solidFill>
              </a:rPr>
              <a:t>it occurs at predictable times throughout an individual‘s life. e.g.: child- beginning of school.</a:t>
            </a:r>
          </a:p>
        </p:txBody>
      </p:sp>
      <p:sp>
        <p:nvSpPr>
          <p:cNvPr id="10" name="Text Placeholder 3"/>
          <p:cNvSpPr txBox="1">
            <a:spLocks/>
          </p:cNvSpPr>
          <p:nvPr/>
        </p:nvSpPr>
        <p:spPr>
          <a:xfrm>
            <a:off x="577322" y="3249784"/>
            <a:ext cx="7558960" cy="774700"/>
          </a:xfrm>
          <a:prstGeom prst="rect">
            <a:avLst/>
          </a:prstGeom>
        </p:spPr>
        <p:txBody>
          <a:bodyPr vert="horz" lIns="91440" tIns="45720" rIns="91440" bIns="45720" rtlCol="0" anchor="t" anchorCtr="0">
            <a:noAutofit/>
          </a:bodyPr>
          <a:lstStyle>
            <a:lvl1pPr marL="0" indent="0" algn="l" defTabSz="914400" rtl="0" eaLnBrk="1" latinLnBrk="0" hangingPunct="1">
              <a:spcBef>
                <a:spcPts val="2000"/>
              </a:spcBef>
              <a:buClr>
                <a:schemeClr val="accent1"/>
              </a:buClr>
              <a:buSzPct val="75000"/>
              <a:buFont typeface="Wingdings" pitchFamily="2" charset="2"/>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lgn="l" defTabSz="914400" rtl="0" eaLnBrk="1" latinLnBrk="0" hangingPunct="1">
              <a:spcBef>
                <a:spcPts val="600"/>
              </a:spcBef>
              <a:buClr>
                <a:schemeClr val="accent1">
                  <a:lumMod val="60000"/>
                  <a:lumOff val="40000"/>
                </a:schemeClr>
              </a:buClr>
              <a:buSzPct val="75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75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75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75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en-US" sz="2800" b="1" dirty="0">
                <a:solidFill>
                  <a:srgbClr val="002060"/>
                </a:solidFill>
              </a:rPr>
              <a:t>4. Situational stressors</a:t>
            </a:r>
          </a:p>
        </p:txBody>
      </p:sp>
    </p:spTree>
    <p:extLst>
      <p:ext uri="{BB962C8B-B14F-4D97-AF65-F5344CB8AC3E}">
        <p14:creationId xmlns:p14="http://schemas.microsoft.com/office/powerpoint/2010/main" val="155098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inVertic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88248" y="116799"/>
            <a:ext cx="7556313" cy="720774"/>
          </a:xfrm>
        </p:spPr>
        <p:txBody>
          <a:bodyPr/>
          <a:lstStyle/>
          <a:p>
            <a:r>
              <a:rPr lang="en-US" sz="4000" b="1" dirty="0"/>
              <a:t>Signs of Stress</a:t>
            </a:r>
          </a:p>
        </p:txBody>
      </p:sp>
      <p:sp>
        <p:nvSpPr>
          <p:cNvPr id="15" name="Content Placeholder 14"/>
          <p:cNvSpPr>
            <a:spLocks noGrp="1"/>
          </p:cNvSpPr>
          <p:nvPr>
            <p:ph idx="1"/>
          </p:nvPr>
        </p:nvSpPr>
        <p:spPr>
          <a:xfrm>
            <a:off x="2918323" y="1634549"/>
            <a:ext cx="5136463" cy="4862119"/>
          </a:xfrm>
        </p:spPr>
        <p:txBody>
          <a:bodyPr>
            <a:noAutofit/>
          </a:bodyPr>
          <a:lstStyle/>
          <a:p>
            <a:r>
              <a:rPr lang="en-US" sz="2400" dirty="0">
                <a:solidFill>
                  <a:schemeClr val="tx1"/>
                </a:solidFill>
              </a:rPr>
              <a:t>Racing Heart</a:t>
            </a:r>
          </a:p>
          <a:p>
            <a:r>
              <a:rPr lang="en-US" sz="2400" dirty="0">
                <a:solidFill>
                  <a:schemeClr val="tx1"/>
                </a:solidFill>
              </a:rPr>
              <a:t>Shaky Hands/Legs</a:t>
            </a:r>
          </a:p>
          <a:p>
            <a:r>
              <a:rPr lang="en-US" sz="2400" dirty="0">
                <a:solidFill>
                  <a:schemeClr val="tx1"/>
                </a:solidFill>
              </a:rPr>
              <a:t>High Blood Pressure</a:t>
            </a:r>
          </a:p>
          <a:p>
            <a:r>
              <a:rPr lang="en-US" sz="2400" dirty="0">
                <a:solidFill>
                  <a:schemeClr val="tx1"/>
                </a:solidFill>
              </a:rPr>
              <a:t>Headaches</a:t>
            </a:r>
          </a:p>
          <a:p>
            <a:r>
              <a:rPr lang="en-US" sz="2400" dirty="0">
                <a:solidFill>
                  <a:schemeClr val="tx1"/>
                </a:solidFill>
              </a:rPr>
              <a:t>Tenseness</a:t>
            </a:r>
          </a:p>
          <a:p>
            <a:r>
              <a:rPr lang="en-US" sz="2400" dirty="0">
                <a:solidFill>
                  <a:schemeClr val="tx1"/>
                </a:solidFill>
              </a:rPr>
              <a:t>Muscle Spasms</a:t>
            </a:r>
          </a:p>
          <a:p>
            <a:r>
              <a:rPr lang="en-US" sz="2400" dirty="0">
                <a:solidFill>
                  <a:schemeClr val="tx1"/>
                </a:solidFill>
              </a:rPr>
              <a:t>Indigestion</a:t>
            </a:r>
          </a:p>
        </p:txBody>
      </p:sp>
      <p:sp>
        <p:nvSpPr>
          <p:cNvPr id="16" name="Text Placeholder 15"/>
          <p:cNvSpPr>
            <a:spLocks noGrp="1"/>
          </p:cNvSpPr>
          <p:nvPr>
            <p:ph type="body" sz="half" idx="2"/>
          </p:nvPr>
        </p:nvSpPr>
        <p:spPr>
          <a:xfrm>
            <a:off x="1184591" y="837573"/>
            <a:ext cx="7451409" cy="774700"/>
          </a:xfrm>
        </p:spPr>
        <p:txBody>
          <a:bodyPr/>
          <a:lstStyle/>
          <a:p>
            <a:r>
              <a:rPr lang="en-US" sz="3200" b="1" dirty="0">
                <a:solidFill>
                  <a:srgbClr val="002060"/>
                </a:solidFill>
              </a:rPr>
              <a:t>Physical, Emotional &amp; Behavioral</a:t>
            </a:r>
          </a:p>
        </p:txBody>
      </p:sp>
      <p:sp>
        <p:nvSpPr>
          <p:cNvPr id="19" name="TextBox 18"/>
          <p:cNvSpPr txBox="1"/>
          <p:nvPr/>
        </p:nvSpPr>
        <p:spPr>
          <a:xfrm>
            <a:off x="554741" y="3707031"/>
            <a:ext cx="2072957"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t>PHYSICAL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arn(inVertic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arn(inVertic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 calcmode="lin" valueType="num">
                                      <p:cBhvr additive="base">
                                        <p:cTn id="1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anim calcmode="lin" valueType="num">
                                      <p:cBhvr additive="base">
                                        <p:cTn id="21"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
                                            <p:txEl>
                                              <p:pRg st="1" end="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5">
                                            <p:txEl>
                                              <p:pRg st="2" end="2"/>
                                            </p:txEl>
                                          </p:spTgt>
                                        </p:tgtEl>
                                        <p:attrNameLst>
                                          <p:attrName>style.visibility</p:attrName>
                                        </p:attrNameLst>
                                      </p:cBhvr>
                                      <p:to>
                                        <p:strVal val="visible"/>
                                      </p:to>
                                    </p:set>
                                    <p:anim calcmode="lin" valueType="num">
                                      <p:cBhvr additive="base">
                                        <p:cTn id="25"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5">
                                            <p:txEl>
                                              <p:pRg st="3" end="3"/>
                                            </p:txEl>
                                          </p:spTgt>
                                        </p:tgtEl>
                                        <p:attrNameLst>
                                          <p:attrName>style.visibility</p:attrName>
                                        </p:attrNameLst>
                                      </p:cBhvr>
                                      <p:to>
                                        <p:strVal val="visible"/>
                                      </p:to>
                                    </p:set>
                                    <p:anim calcmode="lin" valueType="num">
                                      <p:cBhvr additive="base">
                                        <p:cTn id="29"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
                                            <p:txEl>
                                              <p:pRg st="4" end="4"/>
                                            </p:txEl>
                                          </p:spTgt>
                                        </p:tgtEl>
                                        <p:attrNameLst>
                                          <p:attrName>style.visibility</p:attrName>
                                        </p:attrNameLst>
                                      </p:cBhvr>
                                      <p:to>
                                        <p:strVal val="visible"/>
                                      </p:to>
                                    </p:set>
                                    <p:anim calcmode="lin" valueType="num">
                                      <p:cBhvr additive="base">
                                        <p:cTn id="33" dur="500" fill="hold"/>
                                        <p:tgtEl>
                                          <p:spTgt spid="1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5">
                                            <p:txEl>
                                              <p:pRg st="5" end="5"/>
                                            </p:txEl>
                                          </p:spTgt>
                                        </p:tgtEl>
                                        <p:attrNameLst>
                                          <p:attrName>style.visibility</p:attrName>
                                        </p:attrNameLst>
                                      </p:cBhvr>
                                      <p:to>
                                        <p:strVal val="visible"/>
                                      </p:to>
                                    </p:set>
                                    <p:anim calcmode="lin" valueType="num">
                                      <p:cBhvr additive="base">
                                        <p:cTn id="37"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
                                            <p:txEl>
                                              <p:pRg st="6" end="6"/>
                                            </p:txEl>
                                          </p:spTgt>
                                        </p:tgtEl>
                                        <p:attrNameLst>
                                          <p:attrName>style.visibility</p:attrName>
                                        </p:attrNameLst>
                                      </p:cBhvr>
                                      <p:to>
                                        <p:strVal val="visible"/>
                                      </p:to>
                                    </p:set>
                                    <p:anim calcmode="lin" valueType="num">
                                      <p:cBhvr additive="base">
                                        <p:cTn id="41" dur="500" fill="hold"/>
                                        <p:tgtEl>
                                          <p:spTgt spid="1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88248" y="116799"/>
            <a:ext cx="7556313" cy="720774"/>
          </a:xfrm>
        </p:spPr>
        <p:txBody>
          <a:bodyPr/>
          <a:lstStyle/>
          <a:p>
            <a:r>
              <a:rPr lang="en-US" sz="4000" b="1" dirty="0"/>
              <a:t>Signs of Stress</a:t>
            </a:r>
          </a:p>
        </p:txBody>
      </p:sp>
      <p:sp>
        <p:nvSpPr>
          <p:cNvPr id="15" name="Content Placeholder 14"/>
          <p:cNvSpPr>
            <a:spLocks noGrp="1"/>
          </p:cNvSpPr>
          <p:nvPr>
            <p:ph idx="1"/>
          </p:nvPr>
        </p:nvSpPr>
        <p:spPr>
          <a:xfrm>
            <a:off x="3283273" y="1634549"/>
            <a:ext cx="5136463" cy="4862119"/>
          </a:xfrm>
        </p:spPr>
        <p:txBody>
          <a:bodyPr>
            <a:noAutofit/>
          </a:bodyPr>
          <a:lstStyle/>
          <a:p>
            <a:r>
              <a:rPr lang="en-US" sz="2400" dirty="0">
                <a:solidFill>
                  <a:schemeClr val="tx1"/>
                </a:solidFill>
              </a:rPr>
              <a:t>Anxiety</a:t>
            </a:r>
          </a:p>
          <a:p>
            <a:r>
              <a:rPr lang="en-US" sz="2400" dirty="0">
                <a:solidFill>
                  <a:schemeClr val="tx1"/>
                </a:solidFill>
              </a:rPr>
              <a:t>Fear</a:t>
            </a:r>
          </a:p>
          <a:p>
            <a:r>
              <a:rPr lang="en-US" sz="2400" dirty="0">
                <a:solidFill>
                  <a:schemeClr val="tx1"/>
                </a:solidFill>
              </a:rPr>
              <a:t>Irritability</a:t>
            </a:r>
          </a:p>
          <a:p>
            <a:r>
              <a:rPr lang="en-US" sz="2400" dirty="0">
                <a:solidFill>
                  <a:schemeClr val="tx1"/>
                </a:solidFill>
              </a:rPr>
              <a:t>Impatience</a:t>
            </a:r>
          </a:p>
          <a:p>
            <a:r>
              <a:rPr lang="en-US" sz="2400" dirty="0">
                <a:solidFill>
                  <a:schemeClr val="tx1"/>
                </a:solidFill>
              </a:rPr>
              <a:t>Depression</a:t>
            </a:r>
          </a:p>
          <a:p>
            <a:r>
              <a:rPr lang="en-US" sz="2400" dirty="0">
                <a:solidFill>
                  <a:schemeClr val="tx1"/>
                </a:solidFill>
              </a:rPr>
              <a:t>Inability to Focus</a:t>
            </a:r>
          </a:p>
          <a:p>
            <a:r>
              <a:rPr lang="en-US" sz="2400" dirty="0">
                <a:solidFill>
                  <a:schemeClr val="tx1"/>
                </a:solidFill>
              </a:rPr>
              <a:t>Guilt</a:t>
            </a:r>
          </a:p>
        </p:txBody>
      </p:sp>
      <p:sp>
        <p:nvSpPr>
          <p:cNvPr id="16" name="Text Placeholder 15"/>
          <p:cNvSpPr>
            <a:spLocks noGrp="1"/>
          </p:cNvSpPr>
          <p:nvPr>
            <p:ph type="body" sz="half" idx="2"/>
          </p:nvPr>
        </p:nvSpPr>
        <p:spPr>
          <a:xfrm>
            <a:off x="1184591" y="837573"/>
            <a:ext cx="7235145" cy="774700"/>
          </a:xfrm>
        </p:spPr>
        <p:txBody>
          <a:bodyPr/>
          <a:lstStyle/>
          <a:p>
            <a:r>
              <a:rPr lang="en-US" sz="3200" b="1" dirty="0">
                <a:solidFill>
                  <a:srgbClr val="002060"/>
                </a:solidFill>
              </a:rPr>
              <a:t>Physical, Emotional &amp; Behavioral</a:t>
            </a:r>
          </a:p>
        </p:txBody>
      </p:sp>
      <p:sp>
        <p:nvSpPr>
          <p:cNvPr id="19" name="TextBox 18"/>
          <p:cNvSpPr txBox="1"/>
          <p:nvPr/>
        </p:nvSpPr>
        <p:spPr>
          <a:xfrm>
            <a:off x="350359" y="3707031"/>
            <a:ext cx="256796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t>EMOTIONAL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ipe(down)">
                                      <p:cBhvr>
                                        <p:cTn id="12" dur="500"/>
                                        <p:tgtEl>
                                          <p:spTgt spid="15">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wipe(down)">
                                      <p:cBhvr>
                                        <p:cTn id="15" dur="500"/>
                                        <p:tgtEl>
                                          <p:spTgt spid="15">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15">
                                            <p:txEl>
                                              <p:pRg st="2" end="2"/>
                                            </p:txEl>
                                          </p:spTgt>
                                        </p:tgtEl>
                                        <p:attrNameLst>
                                          <p:attrName>style.visibility</p:attrName>
                                        </p:attrNameLst>
                                      </p:cBhvr>
                                      <p:to>
                                        <p:strVal val="visible"/>
                                      </p:to>
                                    </p:set>
                                    <p:animEffect transition="in" filter="wipe(down)">
                                      <p:cBhvr>
                                        <p:cTn id="18" dur="500"/>
                                        <p:tgtEl>
                                          <p:spTgt spid="15">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15">
                                            <p:txEl>
                                              <p:pRg st="3" end="3"/>
                                            </p:txEl>
                                          </p:spTgt>
                                        </p:tgtEl>
                                        <p:attrNameLst>
                                          <p:attrName>style.visibility</p:attrName>
                                        </p:attrNameLst>
                                      </p:cBhvr>
                                      <p:to>
                                        <p:strVal val="visible"/>
                                      </p:to>
                                    </p:set>
                                    <p:animEffect transition="in" filter="wipe(down)">
                                      <p:cBhvr>
                                        <p:cTn id="21" dur="500"/>
                                        <p:tgtEl>
                                          <p:spTgt spid="15">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15">
                                            <p:txEl>
                                              <p:pRg st="4" end="4"/>
                                            </p:txEl>
                                          </p:spTgt>
                                        </p:tgtEl>
                                        <p:attrNameLst>
                                          <p:attrName>style.visibility</p:attrName>
                                        </p:attrNameLst>
                                      </p:cBhvr>
                                      <p:to>
                                        <p:strVal val="visible"/>
                                      </p:to>
                                    </p:set>
                                    <p:animEffect transition="in" filter="wipe(down)">
                                      <p:cBhvr>
                                        <p:cTn id="24" dur="500"/>
                                        <p:tgtEl>
                                          <p:spTgt spid="15">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wipe(down)">
                                      <p:cBhvr>
                                        <p:cTn id="27" dur="500"/>
                                        <p:tgtEl>
                                          <p:spTgt spid="15">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15">
                                            <p:txEl>
                                              <p:pRg st="6" end="6"/>
                                            </p:txEl>
                                          </p:spTgt>
                                        </p:tgtEl>
                                        <p:attrNameLst>
                                          <p:attrName>style.visibility</p:attrName>
                                        </p:attrNameLst>
                                      </p:cBhvr>
                                      <p:to>
                                        <p:strVal val="visible"/>
                                      </p:to>
                                    </p:set>
                                    <p:animEffect transition="in" filter="wipe(down)">
                                      <p:cBhvr>
                                        <p:cTn id="30" dur="5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688248" y="116799"/>
            <a:ext cx="7556313" cy="720774"/>
          </a:xfrm>
        </p:spPr>
        <p:txBody>
          <a:bodyPr/>
          <a:lstStyle/>
          <a:p>
            <a:r>
              <a:rPr lang="en-US" sz="4000" b="1" dirty="0"/>
              <a:t>Signs of Stress</a:t>
            </a:r>
          </a:p>
        </p:txBody>
      </p:sp>
      <p:sp>
        <p:nvSpPr>
          <p:cNvPr id="15" name="Content Placeholder 14"/>
          <p:cNvSpPr>
            <a:spLocks noGrp="1"/>
          </p:cNvSpPr>
          <p:nvPr>
            <p:ph idx="1"/>
          </p:nvPr>
        </p:nvSpPr>
        <p:spPr>
          <a:xfrm>
            <a:off x="3283273" y="1480882"/>
            <a:ext cx="5136463" cy="5377118"/>
          </a:xfrm>
        </p:spPr>
        <p:txBody>
          <a:bodyPr>
            <a:noAutofit/>
          </a:bodyPr>
          <a:lstStyle/>
          <a:p>
            <a:r>
              <a:rPr lang="en-US" sz="2400" dirty="0">
                <a:solidFill>
                  <a:schemeClr val="tx1"/>
                </a:solidFill>
              </a:rPr>
              <a:t>Change in Appetite</a:t>
            </a:r>
          </a:p>
          <a:p>
            <a:r>
              <a:rPr lang="en-US" sz="2400" dirty="0">
                <a:solidFill>
                  <a:schemeClr val="tx1"/>
                </a:solidFill>
              </a:rPr>
              <a:t>Difficulty Sleeping</a:t>
            </a:r>
          </a:p>
          <a:p>
            <a:r>
              <a:rPr lang="en-US" sz="2400" dirty="0">
                <a:solidFill>
                  <a:schemeClr val="tx1"/>
                </a:solidFill>
              </a:rPr>
              <a:t>Forgetfulness</a:t>
            </a:r>
          </a:p>
          <a:p>
            <a:r>
              <a:rPr lang="en-US" sz="2400" dirty="0">
                <a:solidFill>
                  <a:schemeClr val="tx1"/>
                </a:solidFill>
              </a:rPr>
              <a:t>Social Withdrawal/Avoidance</a:t>
            </a:r>
          </a:p>
          <a:p>
            <a:r>
              <a:rPr lang="en-US" sz="2400" dirty="0">
                <a:solidFill>
                  <a:schemeClr val="tx1"/>
                </a:solidFill>
              </a:rPr>
              <a:t>Increased use of Caffeine and Other Substances</a:t>
            </a:r>
          </a:p>
          <a:p>
            <a:r>
              <a:rPr lang="en-US" sz="2400" dirty="0">
                <a:solidFill>
                  <a:schemeClr val="tx1"/>
                </a:solidFill>
              </a:rPr>
              <a:t>Loss of Concentration</a:t>
            </a:r>
          </a:p>
          <a:p>
            <a:r>
              <a:rPr lang="en-US" sz="2400" dirty="0">
                <a:solidFill>
                  <a:schemeClr val="tx1"/>
                </a:solidFill>
              </a:rPr>
              <a:t>Mood Swings</a:t>
            </a:r>
          </a:p>
        </p:txBody>
      </p:sp>
      <p:sp>
        <p:nvSpPr>
          <p:cNvPr id="16" name="Text Placeholder 15"/>
          <p:cNvSpPr>
            <a:spLocks noGrp="1"/>
          </p:cNvSpPr>
          <p:nvPr>
            <p:ph type="body" sz="half" idx="2"/>
          </p:nvPr>
        </p:nvSpPr>
        <p:spPr>
          <a:xfrm>
            <a:off x="1184591" y="837573"/>
            <a:ext cx="7235145" cy="774700"/>
          </a:xfrm>
        </p:spPr>
        <p:txBody>
          <a:bodyPr/>
          <a:lstStyle/>
          <a:p>
            <a:r>
              <a:rPr lang="en-US" sz="3200" b="1" dirty="0">
                <a:solidFill>
                  <a:srgbClr val="002060"/>
                </a:solidFill>
              </a:rPr>
              <a:t>Physical, Emotional &amp; Behavioral</a:t>
            </a:r>
          </a:p>
        </p:txBody>
      </p:sp>
      <p:sp>
        <p:nvSpPr>
          <p:cNvPr id="19" name="TextBox 18"/>
          <p:cNvSpPr txBox="1"/>
          <p:nvPr/>
        </p:nvSpPr>
        <p:spPr>
          <a:xfrm>
            <a:off x="350359" y="3707031"/>
            <a:ext cx="2567964"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t>BEHAVIORAL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15">
                                            <p:txEl>
                                              <p:pRg st="0" end="0"/>
                                            </p:txEl>
                                          </p:spTgt>
                                        </p:tgtEl>
                                        <p:attrNameLst>
                                          <p:attrName>style.visibility</p:attrName>
                                        </p:attrNameLst>
                                      </p:cBhvr>
                                      <p:to>
                                        <p:strVal val="visible"/>
                                      </p:to>
                                    </p:set>
                                    <p:animEffect transition="in" filter="wipe(down)">
                                      <p:cBhvr>
                                        <p:cTn id="13" dur="580">
                                          <p:stCondLst>
                                            <p:cond delay="0"/>
                                          </p:stCondLst>
                                        </p:cTn>
                                        <p:tgtEl>
                                          <p:spTgt spid="15">
                                            <p:txEl>
                                              <p:pRg st="0" end="0"/>
                                            </p:txEl>
                                          </p:spTgt>
                                        </p:tgtEl>
                                      </p:cBhvr>
                                    </p:animEffect>
                                    <p:anim calcmode="lin" valueType="num">
                                      <p:cBhvr>
                                        <p:cTn id="14" dur="1822" tmFilter="0,0; 0.14,0.36; 0.43,0.73; 0.71,0.91; 1.0,1.0">
                                          <p:stCondLst>
                                            <p:cond delay="0"/>
                                          </p:stCondLst>
                                        </p:cTn>
                                        <p:tgtEl>
                                          <p:spTgt spid="15">
                                            <p:txEl>
                                              <p:pRg st="0" end="0"/>
                                            </p:txEl>
                                          </p:spTgt>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5">
                                            <p:txEl>
                                              <p:pRg st="0" end="0"/>
                                            </p:txEl>
                                          </p:spTgt>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5">
                                            <p:txEl>
                                              <p:pRg st="0" end="0"/>
                                            </p:txEl>
                                          </p:spTgt>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5">
                                            <p:txEl>
                                              <p:pRg st="0" end="0"/>
                                            </p:txEl>
                                          </p:spTgt>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5">
                                            <p:txEl>
                                              <p:pRg st="0" end="0"/>
                                            </p:txEl>
                                          </p:spTgt>
                                        </p:tgtEl>
                                        <p:attrNameLst>
                                          <p:attrName>ppt_y</p:attrName>
                                        </p:attrNameLst>
                                      </p:cBhvr>
                                      <p:tavLst>
                                        <p:tav tm="0" fmla="#ppt_y-sin(pi*$)/81">
                                          <p:val>
                                            <p:fltVal val="0"/>
                                          </p:val>
                                        </p:tav>
                                        <p:tav tm="100000">
                                          <p:val>
                                            <p:fltVal val="1"/>
                                          </p:val>
                                        </p:tav>
                                      </p:tavLst>
                                    </p:anim>
                                    <p:animScale>
                                      <p:cBhvr>
                                        <p:cTn id="19" dur="26">
                                          <p:stCondLst>
                                            <p:cond delay="650"/>
                                          </p:stCondLst>
                                        </p:cTn>
                                        <p:tgtEl>
                                          <p:spTgt spid="15">
                                            <p:txEl>
                                              <p:pRg st="0" end="0"/>
                                            </p:txEl>
                                          </p:spTgt>
                                        </p:tgtEl>
                                      </p:cBhvr>
                                      <p:to x="100000" y="60000"/>
                                    </p:animScale>
                                    <p:animScale>
                                      <p:cBhvr>
                                        <p:cTn id="20" dur="166" decel="50000">
                                          <p:stCondLst>
                                            <p:cond delay="676"/>
                                          </p:stCondLst>
                                        </p:cTn>
                                        <p:tgtEl>
                                          <p:spTgt spid="15">
                                            <p:txEl>
                                              <p:pRg st="0" end="0"/>
                                            </p:txEl>
                                          </p:spTgt>
                                        </p:tgtEl>
                                      </p:cBhvr>
                                      <p:to x="100000" y="100000"/>
                                    </p:animScale>
                                    <p:animScale>
                                      <p:cBhvr>
                                        <p:cTn id="21" dur="26">
                                          <p:stCondLst>
                                            <p:cond delay="1312"/>
                                          </p:stCondLst>
                                        </p:cTn>
                                        <p:tgtEl>
                                          <p:spTgt spid="15">
                                            <p:txEl>
                                              <p:pRg st="0" end="0"/>
                                            </p:txEl>
                                          </p:spTgt>
                                        </p:tgtEl>
                                      </p:cBhvr>
                                      <p:to x="100000" y="80000"/>
                                    </p:animScale>
                                    <p:animScale>
                                      <p:cBhvr>
                                        <p:cTn id="22" dur="166" decel="50000">
                                          <p:stCondLst>
                                            <p:cond delay="1338"/>
                                          </p:stCondLst>
                                        </p:cTn>
                                        <p:tgtEl>
                                          <p:spTgt spid="15">
                                            <p:txEl>
                                              <p:pRg st="0" end="0"/>
                                            </p:txEl>
                                          </p:spTgt>
                                        </p:tgtEl>
                                      </p:cBhvr>
                                      <p:to x="100000" y="100000"/>
                                    </p:animScale>
                                    <p:animScale>
                                      <p:cBhvr>
                                        <p:cTn id="23" dur="26">
                                          <p:stCondLst>
                                            <p:cond delay="1642"/>
                                          </p:stCondLst>
                                        </p:cTn>
                                        <p:tgtEl>
                                          <p:spTgt spid="15">
                                            <p:txEl>
                                              <p:pRg st="0" end="0"/>
                                            </p:txEl>
                                          </p:spTgt>
                                        </p:tgtEl>
                                      </p:cBhvr>
                                      <p:to x="100000" y="90000"/>
                                    </p:animScale>
                                    <p:animScale>
                                      <p:cBhvr>
                                        <p:cTn id="24" dur="166" decel="50000">
                                          <p:stCondLst>
                                            <p:cond delay="1668"/>
                                          </p:stCondLst>
                                        </p:cTn>
                                        <p:tgtEl>
                                          <p:spTgt spid="15">
                                            <p:txEl>
                                              <p:pRg st="0" end="0"/>
                                            </p:txEl>
                                          </p:spTgt>
                                        </p:tgtEl>
                                      </p:cBhvr>
                                      <p:to x="100000" y="100000"/>
                                    </p:animScale>
                                    <p:animScale>
                                      <p:cBhvr>
                                        <p:cTn id="25" dur="26">
                                          <p:stCondLst>
                                            <p:cond delay="1808"/>
                                          </p:stCondLst>
                                        </p:cTn>
                                        <p:tgtEl>
                                          <p:spTgt spid="15">
                                            <p:txEl>
                                              <p:pRg st="0" end="0"/>
                                            </p:txEl>
                                          </p:spTgt>
                                        </p:tgtEl>
                                      </p:cBhvr>
                                      <p:to x="100000" y="95000"/>
                                    </p:animScale>
                                    <p:animScale>
                                      <p:cBhvr>
                                        <p:cTn id="26" dur="166" decel="50000">
                                          <p:stCondLst>
                                            <p:cond delay="1834"/>
                                          </p:stCondLst>
                                        </p:cTn>
                                        <p:tgtEl>
                                          <p:spTgt spid="15">
                                            <p:txEl>
                                              <p:pRg st="0" end="0"/>
                                            </p:txEl>
                                          </p:spTgt>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animEffect transition="in" filter="wipe(down)">
                                      <p:cBhvr>
                                        <p:cTn id="29" dur="580">
                                          <p:stCondLst>
                                            <p:cond delay="0"/>
                                          </p:stCondLst>
                                        </p:cTn>
                                        <p:tgtEl>
                                          <p:spTgt spid="15">
                                            <p:txEl>
                                              <p:pRg st="1" end="1"/>
                                            </p:txEl>
                                          </p:spTgt>
                                        </p:tgtEl>
                                      </p:cBhvr>
                                    </p:animEffect>
                                    <p:anim calcmode="lin" valueType="num">
                                      <p:cBhvr>
                                        <p:cTn id="30" dur="1822" tmFilter="0,0; 0.14,0.36; 0.43,0.73; 0.71,0.91; 1.0,1.0">
                                          <p:stCondLst>
                                            <p:cond delay="0"/>
                                          </p:stCondLst>
                                        </p:cTn>
                                        <p:tgtEl>
                                          <p:spTgt spid="15">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5">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5">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5">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5">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15">
                                            <p:txEl>
                                              <p:pRg st="1" end="1"/>
                                            </p:txEl>
                                          </p:spTgt>
                                        </p:tgtEl>
                                      </p:cBhvr>
                                      <p:to x="100000" y="60000"/>
                                    </p:animScale>
                                    <p:animScale>
                                      <p:cBhvr>
                                        <p:cTn id="36" dur="166" decel="50000">
                                          <p:stCondLst>
                                            <p:cond delay="676"/>
                                          </p:stCondLst>
                                        </p:cTn>
                                        <p:tgtEl>
                                          <p:spTgt spid="15">
                                            <p:txEl>
                                              <p:pRg st="1" end="1"/>
                                            </p:txEl>
                                          </p:spTgt>
                                        </p:tgtEl>
                                      </p:cBhvr>
                                      <p:to x="100000" y="100000"/>
                                    </p:animScale>
                                    <p:animScale>
                                      <p:cBhvr>
                                        <p:cTn id="37" dur="26">
                                          <p:stCondLst>
                                            <p:cond delay="1312"/>
                                          </p:stCondLst>
                                        </p:cTn>
                                        <p:tgtEl>
                                          <p:spTgt spid="15">
                                            <p:txEl>
                                              <p:pRg st="1" end="1"/>
                                            </p:txEl>
                                          </p:spTgt>
                                        </p:tgtEl>
                                      </p:cBhvr>
                                      <p:to x="100000" y="80000"/>
                                    </p:animScale>
                                    <p:animScale>
                                      <p:cBhvr>
                                        <p:cTn id="38" dur="166" decel="50000">
                                          <p:stCondLst>
                                            <p:cond delay="1338"/>
                                          </p:stCondLst>
                                        </p:cTn>
                                        <p:tgtEl>
                                          <p:spTgt spid="15">
                                            <p:txEl>
                                              <p:pRg st="1" end="1"/>
                                            </p:txEl>
                                          </p:spTgt>
                                        </p:tgtEl>
                                      </p:cBhvr>
                                      <p:to x="100000" y="100000"/>
                                    </p:animScale>
                                    <p:animScale>
                                      <p:cBhvr>
                                        <p:cTn id="39" dur="26">
                                          <p:stCondLst>
                                            <p:cond delay="1642"/>
                                          </p:stCondLst>
                                        </p:cTn>
                                        <p:tgtEl>
                                          <p:spTgt spid="15">
                                            <p:txEl>
                                              <p:pRg st="1" end="1"/>
                                            </p:txEl>
                                          </p:spTgt>
                                        </p:tgtEl>
                                      </p:cBhvr>
                                      <p:to x="100000" y="90000"/>
                                    </p:animScale>
                                    <p:animScale>
                                      <p:cBhvr>
                                        <p:cTn id="40" dur="166" decel="50000">
                                          <p:stCondLst>
                                            <p:cond delay="1668"/>
                                          </p:stCondLst>
                                        </p:cTn>
                                        <p:tgtEl>
                                          <p:spTgt spid="15">
                                            <p:txEl>
                                              <p:pRg st="1" end="1"/>
                                            </p:txEl>
                                          </p:spTgt>
                                        </p:tgtEl>
                                      </p:cBhvr>
                                      <p:to x="100000" y="100000"/>
                                    </p:animScale>
                                    <p:animScale>
                                      <p:cBhvr>
                                        <p:cTn id="41" dur="26">
                                          <p:stCondLst>
                                            <p:cond delay="1808"/>
                                          </p:stCondLst>
                                        </p:cTn>
                                        <p:tgtEl>
                                          <p:spTgt spid="15">
                                            <p:txEl>
                                              <p:pRg st="1" end="1"/>
                                            </p:txEl>
                                          </p:spTgt>
                                        </p:tgtEl>
                                      </p:cBhvr>
                                      <p:to x="100000" y="95000"/>
                                    </p:animScale>
                                    <p:animScale>
                                      <p:cBhvr>
                                        <p:cTn id="42" dur="166" decel="50000">
                                          <p:stCondLst>
                                            <p:cond delay="1834"/>
                                          </p:stCondLst>
                                        </p:cTn>
                                        <p:tgtEl>
                                          <p:spTgt spid="15">
                                            <p:txEl>
                                              <p:pRg st="1" end="1"/>
                                            </p:txEl>
                                          </p:spTgt>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15">
                                            <p:txEl>
                                              <p:pRg st="2" end="2"/>
                                            </p:txEl>
                                          </p:spTgt>
                                        </p:tgtEl>
                                        <p:attrNameLst>
                                          <p:attrName>style.visibility</p:attrName>
                                        </p:attrNameLst>
                                      </p:cBhvr>
                                      <p:to>
                                        <p:strVal val="visible"/>
                                      </p:to>
                                    </p:set>
                                    <p:animEffect transition="in" filter="wipe(down)">
                                      <p:cBhvr>
                                        <p:cTn id="45" dur="580">
                                          <p:stCondLst>
                                            <p:cond delay="0"/>
                                          </p:stCondLst>
                                        </p:cTn>
                                        <p:tgtEl>
                                          <p:spTgt spid="15">
                                            <p:txEl>
                                              <p:pRg st="2" end="2"/>
                                            </p:txEl>
                                          </p:spTgt>
                                        </p:tgtEl>
                                      </p:cBhvr>
                                    </p:animEffect>
                                    <p:anim calcmode="lin" valueType="num">
                                      <p:cBhvr>
                                        <p:cTn id="46" dur="1822" tmFilter="0,0; 0.14,0.36; 0.43,0.73; 0.71,0.91; 1.0,1.0">
                                          <p:stCondLst>
                                            <p:cond delay="0"/>
                                          </p:stCondLst>
                                        </p:cTn>
                                        <p:tgtEl>
                                          <p:spTgt spid="15">
                                            <p:txEl>
                                              <p:pRg st="2" end="2"/>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5">
                                            <p:txEl>
                                              <p:pRg st="2" end="2"/>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5">
                                            <p:txEl>
                                              <p:pRg st="2" end="2"/>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5">
                                            <p:txEl>
                                              <p:pRg st="2" end="2"/>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5">
                                            <p:txEl>
                                              <p:pRg st="2" end="2"/>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15">
                                            <p:txEl>
                                              <p:pRg st="2" end="2"/>
                                            </p:txEl>
                                          </p:spTgt>
                                        </p:tgtEl>
                                      </p:cBhvr>
                                      <p:to x="100000" y="60000"/>
                                    </p:animScale>
                                    <p:animScale>
                                      <p:cBhvr>
                                        <p:cTn id="52" dur="166" decel="50000">
                                          <p:stCondLst>
                                            <p:cond delay="676"/>
                                          </p:stCondLst>
                                        </p:cTn>
                                        <p:tgtEl>
                                          <p:spTgt spid="15">
                                            <p:txEl>
                                              <p:pRg st="2" end="2"/>
                                            </p:txEl>
                                          </p:spTgt>
                                        </p:tgtEl>
                                      </p:cBhvr>
                                      <p:to x="100000" y="100000"/>
                                    </p:animScale>
                                    <p:animScale>
                                      <p:cBhvr>
                                        <p:cTn id="53" dur="26">
                                          <p:stCondLst>
                                            <p:cond delay="1312"/>
                                          </p:stCondLst>
                                        </p:cTn>
                                        <p:tgtEl>
                                          <p:spTgt spid="15">
                                            <p:txEl>
                                              <p:pRg st="2" end="2"/>
                                            </p:txEl>
                                          </p:spTgt>
                                        </p:tgtEl>
                                      </p:cBhvr>
                                      <p:to x="100000" y="80000"/>
                                    </p:animScale>
                                    <p:animScale>
                                      <p:cBhvr>
                                        <p:cTn id="54" dur="166" decel="50000">
                                          <p:stCondLst>
                                            <p:cond delay="1338"/>
                                          </p:stCondLst>
                                        </p:cTn>
                                        <p:tgtEl>
                                          <p:spTgt spid="15">
                                            <p:txEl>
                                              <p:pRg st="2" end="2"/>
                                            </p:txEl>
                                          </p:spTgt>
                                        </p:tgtEl>
                                      </p:cBhvr>
                                      <p:to x="100000" y="100000"/>
                                    </p:animScale>
                                    <p:animScale>
                                      <p:cBhvr>
                                        <p:cTn id="55" dur="26">
                                          <p:stCondLst>
                                            <p:cond delay="1642"/>
                                          </p:stCondLst>
                                        </p:cTn>
                                        <p:tgtEl>
                                          <p:spTgt spid="15">
                                            <p:txEl>
                                              <p:pRg st="2" end="2"/>
                                            </p:txEl>
                                          </p:spTgt>
                                        </p:tgtEl>
                                      </p:cBhvr>
                                      <p:to x="100000" y="90000"/>
                                    </p:animScale>
                                    <p:animScale>
                                      <p:cBhvr>
                                        <p:cTn id="56" dur="166" decel="50000">
                                          <p:stCondLst>
                                            <p:cond delay="1668"/>
                                          </p:stCondLst>
                                        </p:cTn>
                                        <p:tgtEl>
                                          <p:spTgt spid="15">
                                            <p:txEl>
                                              <p:pRg st="2" end="2"/>
                                            </p:txEl>
                                          </p:spTgt>
                                        </p:tgtEl>
                                      </p:cBhvr>
                                      <p:to x="100000" y="100000"/>
                                    </p:animScale>
                                    <p:animScale>
                                      <p:cBhvr>
                                        <p:cTn id="57" dur="26">
                                          <p:stCondLst>
                                            <p:cond delay="1808"/>
                                          </p:stCondLst>
                                        </p:cTn>
                                        <p:tgtEl>
                                          <p:spTgt spid="15">
                                            <p:txEl>
                                              <p:pRg st="2" end="2"/>
                                            </p:txEl>
                                          </p:spTgt>
                                        </p:tgtEl>
                                      </p:cBhvr>
                                      <p:to x="100000" y="95000"/>
                                    </p:animScale>
                                    <p:animScale>
                                      <p:cBhvr>
                                        <p:cTn id="58" dur="166" decel="50000">
                                          <p:stCondLst>
                                            <p:cond delay="1834"/>
                                          </p:stCondLst>
                                        </p:cTn>
                                        <p:tgtEl>
                                          <p:spTgt spid="15">
                                            <p:txEl>
                                              <p:pRg st="2" end="2"/>
                                            </p:txEl>
                                          </p:spTgt>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15">
                                            <p:txEl>
                                              <p:pRg st="3" end="3"/>
                                            </p:txEl>
                                          </p:spTgt>
                                        </p:tgtEl>
                                        <p:attrNameLst>
                                          <p:attrName>style.visibility</p:attrName>
                                        </p:attrNameLst>
                                      </p:cBhvr>
                                      <p:to>
                                        <p:strVal val="visible"/>
                                      </p:to>
                                    </p:set>
                                    <p:animEffect transition="in" filter="wipe(down)">
                                      <p:cBhvr>
                                        <p:cTn id="61" dur="580">
                                          <p:stCondLst>
                                            <p:cond delay="0"/>
                                          </p:stCondLst>
                                        </p:cTn>
                                        <p:tgtEl>
                                          <p:spTgt spid="15">
                                            <p:txEl>
                                              <p:pRg st="3" end="3"/>
                                            </p:txEl>
                                          </p:spTgt>
                                        </p:tgtEl>
                                      </p:cBhvr>
                                    </p:animEffect>
                                    <p:anim calcmode="lin" valueType="num">
                                      <p:cBhvr>
                                        <p:cTn id="62" dur="1822" tmFilter="0,0; 0.14,0.36; 0.43,0.73; 0.71,0.91; 1.0,1.0">
                                          <p:stCondLst>
                                            <p:cond delay="0"/>
                                          </p:stCondLst>
                                        </p:cTn>
                                        <p:tgtEl>
                                          <p:spTgt spid="1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5">
                                            <p:txEl>
                                              <p:pRg st="3" end="3"/>
                                            </p:txEl>
                                          </p:spTgt>
                                        </p:tgtEl>
                                      </p:cBhvr>
                                      <p:to x="100000" y="60000"/>
                                    </p:animScale>
                                    <p:animScale>
                                      <p:cBhvr>
                                        <p:cTn id="68" dur="166" decel="50000">
                                          <p:stCondLst>
                                            <p:cond delay="676"/>
                                          </p:stCondLst>
                                        </p:cTn>
                                        <p:tgtEl>
                                          <p:spTgt spid="15">
                                            <p:txEl>
                                              <p:pRg st="3" end="3"/>
                                            </p:txEl>
                                          </p:spTgt>
                                        </p:tgtEl>
                                      </p:cBhvr>
                                      <p:to x="100000" y="100000"/>
                                    </p:animScale>
                                    <p:animScale>
                                      <p:cBhvr>
                                        <p:cTn id="69" dur="26">
                                          <p:stCondLst>
                                            <p:cond delay="1312"/>
                                          </p:stCondLst>
                                        </p:cTn>
                                        <p:tgtEl>
                                          <p:spTgt spid="15">
                                            <p:txEl>
                                              <p:pRg st="3" end="3"/>
                                            </p:txEl>
                                          </p:spTgt>
                                        </p:tgtEl>
                                      </p:cBhvr>
                                      <p:to x="100000" y="80000"/>
                                    </p:animScale>
                                    <p:animScale>
                                      <p:cBhvr>
                                        <p:cTn id="70" dur="166" decel="50000">
                                          <p:stCondLst>
                                            <p:cond delay="1338"/>
                                          </p:stCondLst>
                                        </p:cTn>
                                        <p:tgtEl>
                                          <p:spTgt spid="15">
                                            <p:txEl>
                                              <p:pRg st="3" end="3"/>
                                            </p:txEl>
                                          </p:spTgt>
                                        </p:tgtEl>
                                      </p:cBhvr>
                                      <p:to x="100000" y="100000"/>
                                    </p:animScale>
                                    <p:animScale>
                                      <p:cBhvr>
                                        <p:cTn id="71" dur="26">
                                          <p:stCondLst>
                                            <p:cond delay="1642"/>
                                          </p:stCondLst>
                                        </p:cTn>
                                        <p:tgtEl>
                                          <p:spTgt spid="15">
                                            <p:txEl>
                                              <p:pRg st="3" end="3"/>
                                            </p:txEl>
                                          </p:spTgt>
                                        </p:tgtEl>
                                      </p:cBhvr>
                                      <p:to x="100000" y="90000"/>
                                    </p:animScale>
                                    <p:animScale>
                                      <p:cBhvr>
                                        <p:cTn id="72" dur="166" decel="50000">
                                          <p:stCondLst>
                                            <p:cond delay="1668"/>
                                          </p:stCondLst>
                                        </p:cTn>
                                        <p:tgtEl>
                                          <p:spTgt spid="15">
                                            <p:txEl>
                                              <p:pRg st="3" end="3"/>
                                            </p:txEl>
                                          </p:spTgt>
                                        </p:tgtEl>
                                      </p:cBhvr>
                                      <p:to x="100000" y="100000"/>
                                    </p:animScale>
                                    <p:animScale>
                                      <p:cBhvr>
                                        <p:cTn id="73" dur="26">
                                          <p:stCondLst>
                                            <p:cond delay="1808"/>
                                          </p:stCondLst>
                                        </p:cTn>
                                        <p:tgtEl>
                                          <p:spTgt spid="15">
                                            <p:txEl>
                                              <p:pRg st="3" end="3"/>
                                            </p:txEl>
                                          </p:spTgt>
                                        </p:tgtEl>
                                      </p:cBhvr>
                                      <p:to x="100000" y="95000"/>
                                    </p:animScale>
                                    <p:animScale>
                                      <p:cBhvr>
                                        <p:cTn id="74" dur="166" decel="50000">
                                          <p:stCondLst>
                                            <p:cond delay="1834"/>
                                          </p:stCondLst>
                                        </p:cTn>
                                        <p:tgtEl>
                                          <p:spTgt spid="15">
                                            <p:txEl>
                                              <p:pRg st="3" end="3"/>
                                            </p:txEl>
                                          </p:spTgt>
                                        </p:tgtEl>
                                      </p:cBhvr>
                                      <p:to x="100000" y="100000"/>
                                    </p:animScale>
                                  </p:childTnLst>
                                </p:cTn>
                              </p:par>
                              <p:par>
                                <p:cTn id="75" presetID="26" presetClass="entr" presetSubtype="0" fill="hold" nodeType="withEffect">
                                  <p:stCondLst>
                                    <p:cond delay="0"/>
                                  </p:stCondLst>
                                  <p:childTnLst>
                                    <p:set>
                                      <p:cBhvr>
                                        <p:cTn id="76" dur="1" fill="hold">
                                          <p:stCondLst>
                                            <p:cond delay="0"/>
                                          </p:stCondLst>
                                        </p:cTn>
                                        <p:tgtEl>
                                          <p:spTgt spid="15">
                                            <p:txEl>
                                              <p:pRg st="4" end="4"/>
                                            </p:txEl>
                                          </p:spTgt>
                                        </p:tgtEl>
                                        <p:attrNameLst>
                                          <p:attrName>style.visibility</p:attrName>
                                        </p:attrNameLst>
                                      </p:cBhvr>
                                      <p:to>
                                        <p:strVal val="visible"/>
                                      </p:to>
                                    </p:set>
                                    <p:animEffect transition="in" filter="wipe(down)">
                                      <p:cBhvr>
                                        <p:cTn id="77" dur="580">
                                          <p:stCondLst>
                                            <p:cond delay="0"/>
                                          </p:stCondLst>
                                        </p:cTn>
                                        <p:tgtEl>
                                          <p:spTgt spid="15">
                                            <p:txEl>
                                              <p:pRg st="4" end="4"/>
                                            </p:txEl>
                                          </p:spTgt>
                                        </p:tgtEl>
                                      </p:cBhvr>
                                    </p:animEffect>
                                    <p:anim calcmode="lin" valueType="num">
                                      <p:cBhvr>
                                        <p:cTn id="78" dur="1822" tmFilter="0,0; 0.14,0.36; 0.43,0.73; 0.71,0.91; 1.0,1.0">
                                          <p:stCondLst>
                                            <p:cond delay="0"/>
                                          </p:stCondLst>
                                        </p:cTn>
                                        <p:tgtEl>
                                          <p:spTgt spid="15">
                                            <p:txEl>
                                              <p:pRg st="4" end="4"/>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5">
                                            <p:txEl>
                                              <p:pRg st="4" end="4"/>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5">
                                            <p:txEl>
                                              <p:pRg st="4" end="4"/>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5">
                                            <p:txEl>
                                              <p:pRg st="4" end="4"/>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5">
                                            <p:txEl>
                                              <p:pRg st="4" end="4"/>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15">
                                            <p:txEl>
                                              <p:pRg st="4" end="4"/>
                                            </p:txEl>
                                          </p:spTgt>
                                        </p:tgtEl>
                                      </p:cBhvr>
                                      <p:to x="100000" y="60000"/>
                                    </p:animScale>
                                    <p:animScale>
                                      <p:cBhvr>
                                        <p:cTn id="84" dur="166" decel="50000">
                                          <p:stCondLst>
                                            <p:cond delay="676"/>
                                          </p:stCondLst>
                                        </p:cTn>
                                        <p:tgtEl>
                                          <p:spTgt spid="15">
                                            <p:txEl>
                                              <p:pRg st="4" end="4"/>
                                            </p:txEl>
                                          </p:spTgt>
                                        </p:tgtEl>
                                      </p:cBhvr>
                                      <p:to x="100000" y="100000"/>
                                    </p:animScale>
                                    <p:animScale>
                                      <p:cBhvr>
                                        <p:cTn id="85" dur="26">
                                          <p:stCondLst>
                                            <p:cond delay="1312"/>
                                          </p:stCondLst>
                                        </p:cTn>
                                        <p:tgtEl>
                                          <p:spTgt spid="15">
                                            <p:txEl>
                                              <p:pRg st="4" end="4"/>
                                            </p:txEl>
                                          </p:spTgt>
                                        </p:tgtEl>
                                      </p:cBhvr>
                                      <p:to x="100000" y="80000"/>
                                    </p:animScale>
                                    <p:animScale>
                                      <p:cBhvr>
                                        <p:cTn id="86" dur="166" decel="50000">
                                          <p:stCondLst>
                                            <p:cond delay="1338"/>
                                          </p:stCondLst>
                                        </p:cTn>
                                        <p:tgtEl>
                                          <p:spTgt spid="15">
                                            <p:txEl>
                                              <p:pRg st="4" end="4"/>
                                            </p:txEl>
                                          </p:spTgt>
                                        </p:tgtEl>
                                      </p:cBhvr>
                                      <p:to x="100000" y="100000"/>
                                    </p:animScale>
                                    <p:animScale>
                                      <p:cBhvr>
                                        <p:cTn id="87" dur="26">
                                          <p:stCondLst>
                                            <p:cond delay="1642"/>
                                          </p:stCondLst>
                                        </p:cTn>
                                        <p:tgtEl>
                                          <p:spTgt spid="15">
                                            <p:txEl>
                                              <p:pRg st="4" end="4"/>
                                            </p:txEl>
                                          </p:spTgt>
                                        </p:tgtEl>
                                      </p:cBhvr>
                                      <p:to x="100000" y="90000"/>
                                    </p:animScale>
                                    <p:animScale>
                                      <p:cBhvr>
                                        <p:cTn id="88" dur="166" decel="50000">
                                          <p:stCondLst>
                                            <p:cond delay="1668"/>
                                          </p:stCondLst>
                                        </p:cTn>
                                        <p:tgtEl>
                                          <p:spTgt spid="15">
                                            <p:txEl>
                                              <p:pRg st="4" end="4"/>
                                            </p:txEl>
                                          </p:spTgt>
                                        </p:tgtEl>
                                      </p:cBhvr>
                                      <p:to x="100000" y="100000"/>
                                    </p:animScale>
                                    <p:animScale>
                                      <p:cBhvr>
                                        <p:cTn id="89" dur="26">
                                          <p:stCondLst>
                                            <p:cond delay="1808"/>
                                          </p:stCondLst>
                                        </p:cTn>
                                        <p:tgtEl>
                                          <p:spTgt spid="15">
                                            <p:txEl>
                                              <p:pRg st="4" end="4"/>
                                            </p:txEl>
                                          </p:spTgt>
                                        </p:tgtEl>
                                      </p:cBhvr>
                                      <p:to x="100000" y="95000"/>
                                    </p:animScale>
                                    <p:animScale>
                                      <p:cBhvr>
                                        <p:cTn id="90" dur="166" decel="50000">
                                          <p:stCondLst>
                                            <p:cond delay="1834"/>
                                          </p:stCondLst>
                                        </p:cTn>
                                        <p:tgtEl>
                                          <p:spTgt spid="15">
                                            <p:txEl>
                                              <p:pRg st="4" end="4"/>
                                            </p:txEl>
                                          </p:spTgt>
                                        </p:tgtEl>
                                      </p:cBhvr>
                                      <p:to x="100000" y="100000"/>
                                    </p:animScale>
                                  </p:childTnLst>
                                </p:cTn>
                              </p:par>
                              <p:par>
                                <p:cTn id="91" presetID="26" presetClass="entr" presetSubtype="0" fill="hold" nodeType="withEffect">
                                  <p:stCondLst>
                                    <p:cond delay="0"/>
                                  </p:stCondLst>
                                  <p:childTnLst>
                                    <p:set>
                                      <p:cBhvr>
                                        <p:cTn id="92" dur="1" fill="hold">
                                          <p:stCondLst>
                                            <p:cond delay="0"/>
                                          </p:stCondLst>
                                        </p:cTn>
                                        <p:tgtEl>
                                          <p:spTgt spid="15">
                                            <p:txEl>
                                              <p:pRg st="5" end="5"/>
                                            </p:txEl>
                                          </p:spTgt>
                                        </p:tgtEl>
                                        <p:attrNameLst>
                                          <p:attrName>style.visibility</p:attrName>
                                        </p:attrNameLst>
                                      </p:cBhvr>
                                      <p:to>
                                        <p:strVal val="visible"/>
                                      </p:to>
                                    </p:set>
                                    <p:animEffect transition="in" filter="wipe(down)">
                                      <p:cBhvr>
                                        <p:cTn id="93" dur="580">
                                          <p:stCondLst>
                                            <p:cond delay="0"/>
                                          </p:stCondLst>
                                        </p:cTn>
                                        <p:tgtEl>
                                          <p:spTgt spid="15">
                                            <p:txEl>
                                              <p:pRg st="5" end="5"/>
                                            </p:txEl>
                                          </p:spTgt>
                                        </p:tgtEl>
                                      </p:cBhvr>
                                    </p:animEffect>
                                    <p:anim calcmode="lin" valueType="num">
                                      <p:cBhvr>
                                        <p:cTn id="94" dur="1822" tmFilter="0,0; 0.14,0.36; 0.43,0.73; 0.71,0.91; 1.0,1.0">
                                          <p:stCondLst>
                                            <p:cond delay="0"/>
                                          </p:stCondLst>
                                        </p:cTn>
                                        <p:tgtEl>
                                          <p:spTgt spid="15">
                                            <p:txEl>
                                              <p:pRg st="5" end="5"/>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15">
                                            <p:txEl>
                                              <p:pRg st="5" end="5"/>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15">
                                            <p:txEl>
                                              <p:pRg st="5" end="5"/>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15">
                                            <p:txEl>
                                              <p:pRg st="5" end="5"/>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15">
                                            <p:txEl>
                                              <p:pRg st="5" end="5"/>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15">
                                            <p:txEl>
                                              <p:pRg st="5" end="5"/>
                                            </p:txEl>
                                          </p:spTgt>
                                        </p:tgtEl>
                                      </p:cBhvr>
                                      <p:to x="100000" y="60000"/>
                                    </p:animScale>
                                    <p:animScale>
                                      <p:cBhvr>
                                        <p:cTn id="100" dur="166" decel="50000">
                                          <p:stCondLst>
                                            <p:cond delay="676"/>
                                          </p:stCondLst>
                                        </p:cTn>
                                        <p:tgtEl>
                                          <p:spTgt spid="15">
                                            <p:txEl>
                                              <p:pRg st="5" end="5"/>
                                            </p:txEl>
                                          </p:spTgt>
                                        </p:tgtEl>
                                      </p:cBhvr>
                                      <p:to x="100000" y="100000"/>
                                    </p:animScale>
                                    <p:animScale>
                                      <p:cBhvr>
                                        <p:cTn id="101" dur="26">
                                          <p:stCondLst>
                                            <p:cond delay="1312"/>
                                          </p:stCondLst>
                                        </p:cTn>
                                        <p:tgtEl>
                                          <p:spTgt spid="15">
                                            <p:txEl>
                                              <p:pRg st="5" end="5"/>
                                            </p:txEl>
                                          </p:spTgt>
                                        </p:tgtEl>
                                      </p:cBhvr>
                                      <p:to x="100000" y="80000"/>
                                    </p:animScale>
                                    <p:animScale>
                                      <p:cBhvr>
                                        <p:cTn id="102" dur="166" decel="50000">
                                          <p:stCondLst>
                                            <p:cond delay="1338"/>
                                          </p:stCondLst>
                                        </p:cTn>
                                        <p:tgtEl>
                                          <p:spTgt spid="15">
                                            <p:txEl>
                                              <p:pRg st="5" end="5"/>
                                            </p:txEl>
                                          </p:spTgt>
                                        </p:tgtEl>
                                      </p:cBhvr>
                                      <p:to x="100000" y="100000"/>
                                    </p:animScale>
                                    <p:animScale>
                                      <p:cBhvr>
                                        <p:cTn id="103" dur="26">
                                          <p:stCondLst>
                                            <p:cond delay="1642"/>
                                          </p:stCondLst>
                                        </p:cTn>
                                        <p:tgtEl>
                                          <p:spTgt spid="15">
                                            <p:txEl>
                                              <p:pRg st="5" end="5"/>
                                            </p:txEl>
                                          </p:spTgt>
                                        </p:tgtEl>
                                      </p:cBhvr>
                                      <p:to x="100000" y="90000"/>
                                    </p:animScale>
                                    <p:animScale>
                                      <p:cBhvr>
                                        <p:cTn id="104" dur="166" decel="50000">
                                          <p:stCondLst>
                                            <p:cond delay="1668"/>
                                          </p:stCondLst>
                                        </p:cTn>
                                        <p:tgtEl>
                                          <p:spTgt spid="15">
                                            <p:txEl>
                                              <p:pRg st="5" end="5"/>
                                            </p:txEl>
                                          </p:spTgt>
                                        </p:tgtEl>
                                      </p:cBhvr>
                                      <p:to x="100000" y="100000"/>
                                    </p:animScale>
                                    <p:animScale>
                                      <p:cBhvr>
                                        <p:cTn id="105" dur="26">
                                          <p:stCondLst>
                                            <p:cond delay="1808"/>
                                          </p:stCondLst>
                                        </p:cTn>
                                        <p:tgtEl>
                                          <p:spTgt spid="15">
                                            <p:txEl>
                                              <p:pRg st="5" end="5"/>
                                            </p:txEl>
                                          </p:spTgt>
                                        </p:tgtEl>
                                      </p:cBhvr>
                                      <p:to x="100000" y="95000"/>
                                    </p:animScale>
                                    <p:animScale>
                                      <p:cBhvr>
                                        <p:cTn id="106" dur="166" decel="50000">
                                          <p:stCondLst>
                                            <p:cond delay="1834"/>
                                          </p:stCondLst>
                                        </p:cTn>
                                        <p:tgtEl>
                                          <p:spTgt spid="15">
                                            <p:txEl>
                                              <p:pRg st="5" end="5"/>
                                            </p:txEl>
                                          </p:spTgt>
                                        </p:tgtEl>
                                      </p:cBhvr>
                                      <p:to x="100000" y="100000"/>
                                    </p:animScale>
                                  </p:childTnLst>
                                </p:cTn>
                              </p:par>
                              <p:par>
                                <p:cTn id="107" presetID="26" presetClass="entr" presetSubtype="0" fill="hold" nodeType="withEffect">
                                  <p:stCondLst>
                                    <p:cond delay="0"/>
                                  </p:stCondLst>
                                  <p:childTnLst>
                                    <p:set>
                                      <p:cBhvr>
                                        <p:cTn id="108" dur="1" fill="hold">
                                          <p:stCondLst>
                                            <p:cond delay="0"/>
                                          </p:stCondLst>
                                        </p:cTn>
                                        <p:tgtEl>
                                          <p:spTgt spid="15">
                                            <p:txEl>
                                              <p:pRg st="6" end="6"/>
                                            </p:txEl>
                                          </p:spTgt>
                                        </p:tgtEl>
                                        <p:attrNameLst>
                                          <p:attrName>style.visibility</p:attrName>
                                        </p:attrNameLst>
                                      </p:cBhvr>
                                      <p:to>
                                        <p:strVal val="visible"/>
                                      </p:to>
                                    </p:set>
                                    <p:animEffect transition="in" filter="wipe(down)">
                                      <p:cBhvr>
                                        <p:cTn id="109" dur="580">
                                          <p:stCondLst>
                                            <p:cond delay="0"/>
                                          </p:stCondLst>
                                        </p:cTn>
                                        <p:tgtEl>
                                          <p:spTgt spid="15">
                                            <p:txEl>
                                              <p:pRg st="6" end="6"/>
                                            </p:txEl>
                                          </p:spTgt>
                                        </p:tgtEl>
                                      </p:cBhvr>
                                    </p:animEffect>
                                    <p:anim calcmode="lin" valueType="num">
                                      <p:cBhvr>
                                        <p:cTn id="110" dur="1822" tmFilter="0,0; 0.14,0.36; 0.43,0.73; 0.71,0.91; 1.0,1.0">
                                          <p:stCondLst>
                                            <p:cond delay="0"/>
                                          </p:stCondLst>
                                        </p:cTn>
                                        <p:tgtEl>
                                          <p:spTgt spid="15">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15">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15">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15">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15">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15">
                                            <p:txEl>
                                              <p:pRg st="6" end="6"/>
                                            </p:txEl>
                                          </p:spTgt>
                                        </p:tgtEl>
                                      </p:cBhvr>
                                      <p:to x="100000" y="60000"/>
                                    </p:animScale>
                                    <p:animScale>
                                      <p:cBhvr>
                                        <p:cTn id="116" dur="166" decel="50000">
                                          <p:stCondLst>
                                            <p:cond delay="676"/>
                                          </p:stCondLst>
                                        </p:cTn>
                                        <p:tgtEl>
                                          <p:spTgt spid="15">
                                            <p:txEl>
                                              <p:pRg st="6" end="6"/>
                                            </p:txEl>
                                          </p:spTgt>
                                        </p:tgtEl>
                                      </p:cBhvr>
                                      <p:to x="100000" y="100000"/>
                                    </p:animScale>
                                    <p:animScale>
                                      <p:cBhvr>
                                        <p:cTn id="117" dur="26">
                                          <p:stCondLst>
                                            <p:cond delay="1312"/>
                                          </p:stCondLst>
                                        </p:cTn>
                                        <p:tgtEl>
                                          <p:spTgt spid="15">
                                            <p:txEl>
                                              <p:pRg st="6" end="6"/>
                                            </p:txEl>
                                          </p:spTgt>
                                        </p:tgtEl>
                                      </p:cBhvr>
                                      <p:to x="100000" y="80000"/>
                                    </p:animScale>
                                    <p:animScale>
                                      <p:cBhvr>
                                        <p:cTn id="118" dur="166" decel="50000">
                                          <p:stCondLst>
                                            <p:cond delay="1338"/>
                                          </p:stCondLst>
                                        </p:cTn>
                                        <p:tgtEl>
                                          <p:spTgt spid="15">
                                            <p:txEl>
                                              <p:pRg st="6" end="6"/>
                                            </p:txEl>
                                          </p:spTgt>
                                        </p:tgtEl>
                                      </p:cBhvr>
                                      <p:to x="100000" y="100000"/>
                                    </p:animScale>
                                    <p:animScale>
                                      <p:cBhvr>
                                        <p:cTn id="119" dur="26">
                                          <p:stCondLst>
                                            <p:cond delay="1642"/>
                                          </p:stCondLst>
                                        </p:cTn>
                                        <p:tgtEl>
                                          <p:spTgt spid="15">
                                            <p:txEl>
                                              <p:pRg st="6" end="6"/>
                                            </p:txEl>
                                          </p:spTgt>
                                        </p:tgtEl>
                                      </p:cBhvr>
                                      <p:to x="100000" y="90000"/>
                                    </p:animScale>
                                    <p:animScale>
                                      <p:cBhvr>
                                        <p:cTn id="120" dur="166" decel="50000">
                                          <p:stCondLst>
                                            <p:cond delay="1668"/>
                                          </p:stCondLst>
                                        </p:cTn>
                                        <p:tgtEl>
                                          <p:spTgt spid="15">
                                            <p:txEl>
                                              <p:pRg st="6" end="6"/>
                                            </p:txEl>
                                          </p:spTgt>
                                        </p:tgtEl>
                                      </p:cBhvr>
                                      <p:to x="100000" y="100000"/>
                                    </p:animScale>
                                    <p:animScale>
                                      <p:cBhvr>
                                        <p:cTn id="121" dur="26">
                                          <p:stCondLst>
                                            <p:cond delay="1808"/>
                                          </p:stCondLst>
                                        </p:cTn>
                                        <p:tgtEl>
                                          <p:spTgt spid="15">
                                            <p:txEl>
                                              <p:pRg st="6" end="6"/>
                                            </p:txEl>
                                          </p:spTgt>
                                        </p:tgtEl>
                                      </p:cBhvr>
                                      <p:to x="100000" y="95000"/>
                                    </p:animScale>
                                    <p:animScale>
                                      <p:cBhvr>
                                        <p:cTn id="122" dur="166" decel="50000">
                                          <p:stCondLst>
                                            <p:cond delay="1834"/>
                                          </p:stCondLst>
                                        </p:cTn>
                                        <p:tgtEl>
                                          <p:spTgt spid="15">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2268" y="162916"/>
            <a:ext cx="7556313" cy="765927"/>
          </a:xfrm>
        </p:spPr>
        <p:txBody>
          <a:bodyPr/>
          <a:lstStyle/>
          <a:p>
            <a:r>
              <a:rPr lang="en-US" sz="4000" b="1" dirty="0"/>
              <a:t>Can stress be positive?</a:t>
            </a:r>
          </a:p>
        </p:txBody>
      </p:sp>
      <p:pic>
        <p:nvPicPr>
          <p:cNvPr id="11" name="Content Placeholder 10" descr="r-STRESS-QUOTES-large570.jpg"/>
          <p:cNvPicPr>
            <a:picLocks noGrp="1" noChangeAspect="1"/>
          </p:cNvPicPr>
          <p:nvPr>
            <p:ph idx="1"/>
          </p:nvPr>
        </p:nvPicPr>
        <p:blipFill>
          <a:blip r:embed="rId2"/>
          <a:stretch>
            <a:fillRect/>
          </a:stretch>
        </p:blipFill>
        <p:spPr>
          <a:xfrm>
            <a:off x="0" y="4475022"/>
            <a:ext cx="9144000" cy="2382978"/>
          </a:xfrm>
        </p:spPr>
      </p:pic>
      <p:sp>
        <p:nvSpPr>
          <p:cNvPr id="15" name="TextBox 14"/>
          <p:cNvSpPr txBox="1"/>
          <p:nvPr/>
        </p:nvSpPr>
        <p:spPr>
          <a:xfrm>
            <a:off x="271133" y="928843"/>
            <a:ext cx="8630820" cy="3108543"/>
          </a:xfrm>
          <a:prstGeom prst="rect">
            <a:avLst/>
          </a:prstGeom>
          <a:noFill/>
        </p:spPr>
        <p:txBody>
          <a:bodyPr wrap="square" rtlCol="0">
            <a:spAutoFit/>
          </a:bodyPr>
          <a:lstStyle/>
          <a:p>
            <a:pPr>
              <a:buFont typeface="Courier New"/>
              <a:buChar char="o"/>
            </a:pPr>
            <a:r>
              <a:rPr lang="en-US" sz="2000" dirty="0"/>
              <a:t> </a:t>
            </a:r>
            <a:r>
              <a:rPr lang="en-US" sz="2800" dirty="0"/>
              <a:t>Stress can motivate you to meet your goals.</a:t>
            </a:r>
          </a:p>
          <a:p>
            <a:pPr lvl="1">
              <a:buFont typeface="Wingdings" charset="2"/>
              <a:buChar char="§"/>
            </a:pPr>
            <a:r>
              <a:rPr lang="en-US" sz="2800" dirty="0"/>
              <a:t> The stress of a deadline can motivate you to finish the assignment.</a:t>
            </a:r>
          </a:p>
          <a:p>
            <a:pPr>
              <a:buFont typeface="Courier New"/>
              <a:buChar char="o"/>
            </a:pPr>
            <a:r>
              <a:rPr lang="en-US" sz="2800" dirty="0"/>
              <a:t> A fire alarm can cause stress that alerts you to avoid danger. </a:t>
            </a:r>
          </a:p>
          <a:p>
            <a:pPr>
              <a:buFont typeface="Courier New"/>
              <a:buChar char="o"/>
            </a:pPr>
            <a:r>
              <a:rPr lang="en-US" sz="2800" dirty="0"/>
              <a:t> Planning a vacation.</a:t>
            </a:r>
          </a:p>
          <a:p>
            <a:pPr>
              <a:buFont typeface="Courier New"/>
              <a:buChar char="o"/>
            </a:pPr>
            <a:r>
              <a:rPr lang="en-US" sz="2800" dirty="0"/>
              <a:t> Getting promoted at work</a:t>
            </a:r>
            <a:r>
              <a:rPr lang="en-US"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barn(inVertical)">
                                      <p:cBhvr>
                                        <p:cTn id="11" dur="500"/>
                                        <p:tgtEl>
                                          <p:spTgt spid="15">
                                            <p:txEl>
                                              <p:pRg st="0" end="0"/>
                                            </p:txEl>
                                          </p:spTgt>
                                        </p:tgtEl>
                                      </p:cBhvr>
                                    </p:animEffect>
                                  </p:childTnLst>
                                </p:cTn>
                              </p:par>
                              <p:par>
                                <p:cTn id="12" presetID="16" presetClass="entr" presetSubtype="21" fill="hold" nodeType="withEffect">
                                  <p:stCondLst>
                                    <p:cond delay="0"/>
                                  </p:stCondLst>
                                  <p:childTnLst>
                                    <p:set>
                                      <p:cBhvr>
                                        <p:cTn id="13" dur="1" fill="hold">
                                          <p:stCondLst>
                                            <p:cond delay="0"/>
                                          </p:stCondLst>
                                        </p:cTn>
                                        <p:tgtEl>
                                          <p:spTgt spid="15">
                                            <p:txEl>
                                              <p:pRg st="1" end="1"/>
                                            </p:txEl>
                                          </p:spTgt>
                                        </p:tgtEl>
                                        <p:attrNameLst>
                                          <p:attrName>style.visibility</p:attrName>
                                        </p:attrNameLst>
                                      </p:cBhvr>
                                      <p:to>
                                        <p:strVal val="visible"/>
                                      </p:to>
                                    </p:set>
                                    <p:animEffect transition="in" filter="barn(inVertical)">
                                      <p:cBhvr>
                                        <p:cTn id="14" dur="500"/>
                                        <p:tgtEl>
                                          <p:spTgt spid="1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5">
                                            <p:txEl>
                                              <p:pRg st="2" end="2"/>
                                            </p:txEl>
                                          </p:spTgt>
                                        </p:tgtEl>
                                        <p:attrNameLst>
                                          <p:attrName>style.visibility</p:attrName>
                                        </p:attrNameLst>
                                      </p:cBhvr>
                                      <p:to>
                                        <p:strVal val="visible"/>
                                      </p:to>
                                    </p:set>
                                    <p:animEffect transition="in" filter="barn(inVertical)">
                                      <p:cBhvr>
                                        <p:cTn id="19" dur="500"/>
                                        <p:tgtEl>
                                          <p:spTgt spid="1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5">
                                            <p:txEl>
                                              <p:pRg st="3" end="3"/>
                                            </p:txEl>
                                          </p:spTgt>
                                        </p:tgtEl>
                                        <p:attrNameLst>
                                          <p:attrName>style.visibility</p:attrName>
                                        </p:attrNameLst>
                                      </p:cBhvr>
                                      <p:to>
                                        <p:strVal val="visible"/>
                                      </p:to>
                                    </p:set>
                                    <p:animEffect transition="in" filter="barn(inVertical)">
                                      <p:cBhvr>
                                        <p:cTn id="24" dur="500"/>
                                        <p:tgtEl>
                                          <p:spTgt spid="1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5">
                                            <p:txEl>
                                              <p:pRg st="4" end="4"/>
                                            </p:txEl>
                                          </p:spTgt>
                                        </p:tgtEl>
                                        <p:attrNameLst>
                                          <p:attrName>style.visibility</p:attrName>
                                        </p:attrNameLst>
                                      </p:cBhvr>
                                      <p:to>
                                        <p:strVal val="visible"/>
                                      </p:to>
                                    </p:set>
                                    <p:animEffect transition="in" filter="barn(inVertical)">
                                      <p:cBhvr>
                                        <p:cTn id="29" dur="500"/>
                                        <p:tgtEl>
                                          <p:spTgt spid="15">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mph" presetSubtype="0" fill="hold" nodeType="clickEffect">
                                  <p:stCondLst>
                                    <p:cond delay="0"/>
                                  </p:stCondLst>
                                  <p:childTnLst>
                                    <p:animRot by="21600000">
                                      <p:cBhvr>
                                        <p:cTn id="33" dur="2000" fill="hold"/>
                                        <p:tgtEl>
                                          <p:spTgt spid="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5258" y="149470"/>
            <a:ext cx="7556313" cy="669247"/>
          </a:xfrm>
        </p:spPr>
        <p:txBody>
          <a:bodyPr/>
          <a:lstStyle/>
          <a:p>
            <a:r>
              <a:rPr lang="en-US" b="1" dirty="0"/>
              <a:t>Coping Strategies</a:t>
            </a:r>
          </a:p>
        </p:txBody>
      </p:sp>
      <p:sp>
        <p:nvSpPr>
          <p:cNvPr id="13" name="Content Placeholder 12"/>
          <p:cNvSpPr>
            <a:spLocks noGrp="1"/>
          </p:cNvSpPr>
          <p:nvPr>
            <p:ph idx="1"/>
          </p:nvPr>
        </p:nvSpPr>
        <p:spPr>
          <a:xfrm>
            <a:off x="240632" y="818718"/>
            <a:ext cx="8598568" cy="5886882"/>
          </a:xfrm>
        </p:spPr>
        <p:txBody>
          <a:bodyPr>
            <a:noAutofit/>
          </a:bodyPr>
          <a:lstStyle/>
          <a:p>
            <a:r>
              <a:rPr lang="en-US" sz="2800" b="1" dirty="0">
                <a:solidFill>
                  <a:srgbClr val="C00000"/>
                </a:solidFill>
              </a:rPr>
              <a:t>Be realistic: </a:t>
            </a:r>
            <a:r>
              <a:rPr lang="en-US" sz="2800" dirty="0">
                <a:solidFill>
                  <a:schemeClr val="tx1"/>
                </a:solidFill>
              </a:rPr>
              <a:t>Set limits. Say no to extra responsibility or activities if feeling overwhelmed.</a:t>
            </a:r>
          </a:p>
          <a:p>
            <a:r>
              <a:rPr lang="en-US" sz="2800" b="1" dirty="0">
                <a:solidFill>
                  <a:srgbClr val="C00000"/>
                </a:solidFill>
              </a:rPr>
              <a:t>Stop being a superhero:</a:t>
            </a:r>
            <a:r>
              <a:rPr lang="en-US" sz="2800" dirty="0">
                <a:solidFill>
                  <a:srgbClr val="C00000"/>
                </a:solidFill>
              </a:rPr>
              <a:t> </a:t>
            </a:r>
            <a:r>
              <a:rPr lang="en-US" sz="2800" dirty="0">
                <a:solidFill>
                  <a:schemeClr val="tx1"/>
                </a:solidFill>
              </a:rPr>
              <a:t>No one is perfect so don't expect that from yourself or others. </a:t>
            </a:r>
          </a:p>
          <a:p>
            <a:r>
              <a:rPr lang="en-US" sz="2800" b="1" dirty="0">
                <a:solidFill>
                  <a:srgbClr val="C00000"/>
                </a:solidFill>
              </a:rPr>
              <a:t>Take one thing at a time:</a:t>
            </a:r>
            <a:r>
              <a:rPr lang="en-US" sz="2800" dirty="0">
                <a:solidFill>
                  <a:srgbClr val="C00000"/>
                </a:solidFill>
              </a:rPr>
              <a:t> </a:t>
            </a:r>
            <a:r>
              <a:rPr lang="en-US" sz="2800" dirty="0">
                <a:solidFill>
                  <a:schemeClr val="tx1"/>
                </a:solidFill>
              </a:rPr>
              <a:t>When feeling overwhelmed by many tasks, pick one urgent task. Complete one task before moving onto another.</a:t>
            </a:r>
          </a:p>
          <a:p>
            <a:r>
              <a:rPr lang="en-US" sz="2800" b="1" dirty="0">
                <a:solidFill>
                  <a:srgbClr val="C00000"/>
                </a:solidFill>
              </a:rPr>
              <a:t>Share feelings:</a:t>
            </a:r>
            <a:r>
              <a:rPr lang="en-US" sz="2800" dirty="0">
                <a:solidFill>
                  <a:srgbClr val="C00000"/>
                </a:solidFill>
              </a:rPr>
              <a:t> </a:t>
            </a:r>
            <a:r>
              <a:rPr lang="en-US" sz="2800" dirty="0">
                <a:solidFill>
                  <a:schemeClr val="tx1"/>
                </a:solidFill>
              </a:rPr>
              <a:t>Stay in touch with people! Friends can provide a sounding board, show support and provide guidance.</a:t>
            </a:r>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1000"/>
                                        <p:tgtEl>
                                          <p:spTgt spid="13">
                                            <p:txEl>
                                              <p:pRg st="1" end="1"/>
                                            </p:txEl>
                                          </p:spTgt>
                                        </p:tgtEl>
                                      </p:cBhvr>
                                    </p:animEffect>
                                    <p:anim calcmode="lin" valueType="num">
                                      <p:cBhvr>
                                        <p:cTn id="16"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animEffect transition="in" filter="fade">
                                      <p:cBhvr>
                                        <p:cTn id="23" dur="1000"/>
                                        <p:tgtEl>
                                          <p:spTgt spid="13">
                                            <p:txEl>
                                              <p:pRg st="2" end="2"/>
                                            </p:txEl>
                                          </p:spTgt>
                                        </p:tgtEl>
                                      </p:cBhvr>
                                    </p:animEffect>
                                    <p:anim calcmode="lin" valueType="num">
                                      <p:cBhvr>
                                        <p:cTn id="24"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fade">
                                      <p:cBhvr>
                                        <p:cTn id="31" dur="1000"/>
                                        <p:tgtEl>
                                          <p:spTgt spid="13">
                                            <p:txEl>
                                              <p:pRg st="3" end="3"/>
                                            </p:txEl>
                                          </p:spTgt>
                                        </p:tgtEl>
                                      </p:cBhvr>
                                    </p:animEffect>
                                    <p:anim calcmode="lin" valueType="num">
                                      <p:cBhvr>
                                        <p:cTn id="3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3650" y="127571"/>
            <a:ext cx="7556313" cy="713045"/>
          </a:xfrm>
        </p:spPr>
        <p:txBody>
          <a:bodyPr/>
          <a:lstStyle/>
          <a:p>
            <a:r>
              <a:rPr lang="en-US" b="1" dirty="0"/>
              <a:t>Ways to Manage Stress</a:t>
            </a:r>
          </a:p>
        </p:txBody>
      </p:sp>
      <p:sp>
        <p:nvSpPr>
          <p:cNvPr id="3" name="Content Placeholder 2"/>
          <p:cNvSpPr>
            <a:spLocks noGrp="1"/>
          </p:cNvSpPr>
          <p:nvPr>
            <p:ph idx="1"/>
          </p:nvPr>
        </p:nvSpPr>
        <p:spPr>
          <a:xfrm>
            <a:off x="498474" y="1067317"/>
            <a:ext cx="7556313" cy="5606199"/>
          </a:xfrm>
        </p:spPr>
        <p:txBody>
          <a:bodyPr>
            <a:normAutofit fontScale="85000" lnSpcReduction="20000"/>
          </a:bodyPr>
          <a:lstStyle/>
          <a:p>
            <a:r>
              <a:rPr lang="en-US" sz="2800" b="1" dirty="0">
                <a:solidFill>
                  <a:schemeClr val="tx1"/>
                </a:solidFill>
              </a:rPr>
              <a:t>Exercise </a:t>
            </a:r>
          </a:p>
          <a:p>
            <a:r>
              <a:rPr lang="en-US" sz="2800" b="1" dirty="0">
                <a:solidFill>
                  <a:schemeClr val="tx1"/>
                </a:solidFill>
              </a:rPr>
              <a:t>Eat Healthy</a:t>
            </a:r>
          </a:p>
          <a:p>
            <a:r>
              <a:rPr lang="en-US" sz="2800" b="1" dirty="0">
                <a:solidFill>
                  <a:schemeClr val="tx1"/>
                </a:solidFill>
              </a:rPr>
              <a:t>Practicing Positive Self-Talk</a:t>
            </a:r>
          </a:p>
          <a:p>
            <a:r>
              <a:rPr lang="en-US" sz="2800" b="1" dirty="0">
                <a:solidFill>
                  <a:schemeClr val="tx1"/>
                </a:solidFill>
              </a:rPr>
              <a:t>Limit Negative People in Your Life</a:t>
            </a:r>
          </a:p>
          <a:p>
            <a:r>
              <a:rPr lang="en-US" sz="2800" b="1" dirty="0">
                <a:solidFill>
                  <a:schemeClr val="tx1"/>
                </a:solidFill>
              </a:rPr>
              <a:t>Time Management</a:t>
            </a:r>
          </a:p>
          <a:p>
            <a:r>
              <a:rPr lang="en-US" sz="2800" b="1" dirty="0">
                <a:solidFill>
                  <a:schemeClr val="tx1"/>
                </a:solidFill>
              </a:rPr>
              <a:t>Get Enough Sleep</a:t>
            </a:r>
          </a:p>
          <a:p>
            <a:r>
              <a:rPr lang="en-US" sz="2800" b="1" dirty="0">
                <a:solidFill>
                  <a:schemeClr val="tx1"/>
                </a:solidFill>
              </a:rPr>
              <a:t>Meditation</a:t>
            </a:r>
          </a:p>
          <a:p>
            <a:r>
              <a:rPr lang="en-US" sz="2800" b="1" dirty="0">
                <a:solidFill>
                  <a:schemeClr val="tx1"/>
                </a:solidFill>
              </a:rPr>
              <a:t>Art Therapy (Sketching, Journaling, Coloring, etc)</a:t>
            </a:r>
          </a:p>
          <a:p>
            <a:r>
              <a:rPr lang="en-US" sz="2800" b="1" dirty="0">
                <a:solidFill>
                  <a:schemeClr val="tx1"/>
                </a:solidFill>
              </a:rPr>
              <a:t>Ask for help. </a:t>
            </a:r>
          </a:p>
          <a:p>
            <a:r>
              <a:rPr lang="en-US" sz="2800" b="1" dirty="0">
                <a:solidFill>
                  <a:schemeClr val="tx1"/>
                </a:solidFill>
              </a:rPr>
              <a:t>Breathing Exercise.</a:t>
            </a:r>
          </a:p>
          <a:p>
            <a:endParaRPr lang="en-US" dirty="0"/>
          </a:p>
          <a:p>
            <a:endParaRPr lang="en-US" dirty="0"/>
          </a:p>
          <a:p>
            <a:endParaRPr lang="en-US" dirty="0"/>
          </a:p>
        </p:txBody>
      </p:sp>
      <p:pic>
        <p:nvPicPr>
          <p:cNvPr id="5" name="Picture 4" descr="images-7.jpeg"/>
          <p:cNvPicPr>
            <a:picLocks noChangeAspect="1"/>
          </p:cNvPicPr>
          <p:nvPr/>
        </p:nvPicPr>
        <p:blipFill>
          <a:blip r:embed="rId2"/>
          <a:stretch>
            <a:fillRect/>
          </a:stretch>
        </p:blipFill>
        <p:spPr>
          <a:xfrm>
            <a:off x="6159805" y="80212"/>
            <a:ext cx="2984195" cy="232610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Vertic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arn(inVertical)">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arn(inVertical)">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barn(inVertical)">
                                      <p:cBhvr>
                                        <p:cTn id="5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21162" y="4624668"/>
            <a:ext cx="8735250" cy="933450"/>
          </a:xfrm>
        </p:spPr>
        <p:txBody>
          <a:bodyPr>
            <a:normAutofit fontScale="90000"/>
          </a:bodyPr>
          <a:lstStyle/>
          <a:p>
            <a:r>
              <a:rPr lang="en-US" b="1" dirty="0"/>
              <a:t>In your own words, write down a definition of “stress.”</a:t>
            </a:r>
          </a:p>
        </p:txBody>
      </p:sp>
      <p:pic>
        <p:nvPicPr>
          <p:cNvPr id="9" name="Picture Placeholder 8" descr="Unknown-1.jpeg"/>
          <p:cNvPicPr>
            <a:picLocks noGrp="1" noChangeAspect="1"/>
          </p:cNvPicPr>
          <p:nvPr>
            <p:ph type="pic" sz="quarter" idx="12"/>
          </p:nvPr>
        </p:nvPicPr>
        <p:blipFill>
          <a:blip r:embed="rId2"/>
          <a:srcRect t="-2131" b="-1148"/>
          <a:stretch>
            <a:fillRect/>
          </a:stretch>
        </p:blipFill>
        <p:spPr>
          <a:xfrm>
            <a:off x="4624388" y="350381"/>
            <a:ext cx="2057400" cy="1766510"/>
          </a:xfrm>
        </p:spPr>
      </p:pic>
      <p:pic>
        <p:nvPicPr>
          <p:cNvPr id="10" name="Picture Placeholder 9" descr="images.jpeg"/>
          <p:cNvPicPr>
            <a:picLocks noGrp="1" noChangeAspect="1"/>
          </p:cNvPicPr>
          <p:nvPr>
            <p:ph type="pic" sz="quarter" idx="13"/>
          </p:nvPr>
        </p:nvPicPr>
        <p:blipFill>
          <a:blip r:embed="rId3"/>
          <a:srcRect t="10331" b="10331"/>
          <a:stretch>
            <a:fillRect/>
          </a:stretch>
        </p:blipFill>
        <p:spPr>
          <a:xfrm>
            <a:off x="6802438" y="2377440"/>
            <a:ext cx="2057400" cy="2039112"/>
          </a:xfrm>
        </p:spPr>
      </p:pic>
      <p:sp>
        <p:nvSpPr>
          <p:cNvPr id="6" name="Text Placeholder 5"/>
          <p:cNvSpPr>
            <a:spLocks noGrp="1"/>
          </p:cNvSpPr>
          <p:nvPr>
            <p:ph type="body" sz="half" idx="2"/>
          </p:nvPr>
        </p:nvSpPr>
        <p:spPr>
          <a:xfrm>
            <a:off x="304636" y="1764814"/>
            <a:ext cx="4215633" cy="2040905"/>
          </a:xfrm>
        </p:spPr>
        <p:txBody>
          <a:bodyPr/>
          <a:lstStyle/>
          <a:p>
            <a:r>
              <a:rPr lang="en-US" b="1" dirty="0"/>
              <a:t>Let’s define it!</a:t>
            </a:r>
          </a:p>
        </p:txBody>
      </p:sp>
      <p:pic>
        <p:nvPicPr>
          <p:cNvPr id="7" name="Picture 6" descr="images-6.jpeg"/>
          <p:cNvPicPr>
            <a:picLocks noChangeAspect="1"/>
          </p:cNvPicPr>
          <p:nvPr/>
        </p:nvPicPr>
        <p:blipFill>
          <a:blip r:embed="rId4"/>
          <a:stretch>
            <a:fillRect/>
          </a:stretch>
        </p:blipFill>
        <p:spPr>
          <a:xfrm>
            <a:off x="4520269" y="2102874"/>
            <a:ext cx="2265638" cy="2636295"/>
          </a:xfrm>
          <a:prstGeom prst="rect">
            <a:avLst/>
          </a:prstGeom>
        </p:spPr>
      </p:pic>
      <p:pic>
        <p:nvPicPr>
          <p:cNvPr id="8" name="Picture 5" descr="http://www.globalhealingcenter.com/media/stress-cartoon.jp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5907" y="289075"/>
            <a:ext cx="2099302" cy="188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xit" presetSubtype="0" fill="hold" grpId="0" nodeType="clickEffect">
                                  <p:stCondLst>
                                    <p:cond delay="0"/>
                                  </p:stCondLst>
                                  <p:childTnLst>
                                    <p:animEffect transition="out" filter="wipe(down)">
                                      <p:cBhvr>
                                        <p:cTn id="13" dur="180" accel="50000">
                                          <p:stCondLst>
                                            <p:cond delay="1820"/>
                                          </p:stCondLst>
                                        </p:cTn>
                                        <p:tgtEl>
                                          <p:spTgt spid="4"/>
                                        </p:tgtEl>
                                      </p:cBhvr>
                                    </p:animEffect>
                                    <p:anim calcmode="lin" valueType="num">
                                      <p:cBhvr>
                                        <p:cTn id="14"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15"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16"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21" dur="26">
                                          <p:stCondLst>
                                            <p:cond delay="620"/>
                                          </p:stCondLst>
                                        </p:cTn>
                                        <p:tgtEl>
                                          <p:spTgt spid="4"/>
                                        </p:tgtEl>
                                      </p:cBhvr>
                                      <p:to x="100000" y="60000"/>
                                    </p:animScale>
                                    <p:animScale>
                                      <p:cBhvr>
                                        <p:cTn id="22" dur="166" decel="50000">
                                          <p:stCondLst>
                                            <p:cond delay="646"/>
                                          </p:stCondLst>
                                        </p:cTn>
                                        <p:tgtEl>
                                          <p:spTgt spid="4"/>
                                        </p:tgtEl>
                                      </p:cBhvr>
                                      <p:to x="100000" y="100000"/>
                                    </p:animScale>
                                    <p:animScale>
                                      <p:cBhvr>
                                        <p:cTn id="23" dur="26">
                                          <p:stCondLst>
                                            <p:cond delay="1312"/>
                                          </p:stCondLst>
                                        </p:cTn>
                                        <p:tgtEl>
                                          <p:spTgt spid="4"/>
                                        </p:tgtEl>
                                      </p:cBhvr>
                                      <p:to x="100000" y="80000"/>
                                    </p:animScale>
                                    <p:animScale>
                                      <p:cBhvr>
                                        <p:cTn id="24" dur="166" decel="50000">
                                          <p:stCondLst>
                                            <p:cond delay="1338"/>
                                          </p:stCondLst>
                                        </p:cTn>
                                        <p:tgtEl>
                                          <p:spTgt spid="4"/>
                                        </p:tgtEl>
                                      </p:cBhvr>
                                      <p:to x="100000" y="100000"/>
                                    </p:animScale>
                                    <p:animScale>
                                      <p:cBhvr>
                                        <p:cTn id="25" dur="26">
                                          <p:stCondLst>
                                            <p:cond delay="1642"/>
                                          </p:stCondLst>
                                        </p:cTn>
                                        <p:tgtEl>
                                          <p:spTgt spid="4"/>
                                        </p:tgtEl>
                                      </p:cBhvr>
                                      <p:to x="100000" y="90000"/>
                                    </p:animScale>
                                    <p:animScale>
                                      <p:cBhvr>
                                        <p:cTn id="26" dur="166" decel="50000">
                                          <p:stCondLst>
                                            <p:cond delay="1668"/>
                                          </p:stCondLst>
                                        </p:cTn>
                                        <p:tgtEl>
                                          <p:spTgt spid="4"/>
                                        </p:tgtEl>
                                      </p:cBhvr>
                                      <p:to x="100000" y="100000"/>
                                    </p:animScale>
                                    <p:animScale>
                                      <p:cBhvr>
                                        <p:cTn id="27" dur="26">
                                          <p:stCondLst>
                                            <p:cond delay="1808"/>
                                          </p:stCondLst>
                                        </p:cTn>
                                        <p:tgtEl>
                                          <p:spTgt spid="4"/>
                                        </p:tgtEl>
                                      </p:cBhvr>
                                      <p:to x="100000" y="95000"/>
                                    </p:animScale>
                                    <p:animScale>
                                      <p:cBhvr>
                                        <p:cTn id="28" dur="166" decel="50000">
                                          <p:stCondLst>
                                            <p:cond delay="1834"/>
                                          </p:stCondLst>
                                        </p:cTn>
                                        <p:tgtEl>
                                          <p:spTgt spid="4"/>
                                        </p:tgtEl>
                                      </p:cBhvr>
                                      <p:to x="100000" y="100000"/>
                                    </p:animScale>
                                    <p:set>
                                      <p:cBhvr>
                                        <p:cTn id="2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031705" cy="6689558"/>
          </a:xfrm>
        </p:spPr>
      </p:pic>
    </p:spTree>
    <p:extLst>
      <p:ext uri="{BB962C8B-B14F-4D97-AF65-F5344CB8AC3E}">
        <p14:creationId xmlns:p14="http://schemas.microsoft.com/office/powerpoint/2010/main" val="1733947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0" y="595086"/>
            <a:ext cx="5289225" cy="5970751"/>
          </a:xfrm>
        </p:spPr>
        <p:txBody>
          <a:bodyPr/>
          <a:lstStyle/>
          <a:p>
            <a:pPr algn="just"/>
            <a:r>
              <a:rPr lang="en-US" dirty="0"/>
              <a:t>a state of mental tension and worry caused by problems in your life, work, </a:t>
            </a:r>
            <a:r>
              <a:rPr lang="en-US" dirty="0" err="1"/>
              <a:t>etc</a:t>
            </a:r>
            <a:r>
              <a:rPr lang="en-US" dirty="0"/>
              <a:t>”</a:t>
            </a:r>
            <a:br>
              <a:rPr lang="en-US" dirty="0"/>
            </a:br>
            <a:r>
              <a:rPr lang="en-US" dirty="0"/>
              <a:t> “something that causes strong feelings of worry or anxiety</a:t>
            </a:r>
            <a:br>
              <a:rPr lang="en-US" dirty="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381829" cy="6858000"/>
          </a:xfrm>
          <a:prstGeom prst="rect">
            <a:avLst/>
          </a:prstGeom>
        </p:spPr>
      </p:pic>
      <p:pic>
        <p:nvPicPr>
          <p:cNvPr id="4" name="Picture 1" descr="Great Family Free Stock Photo - Public Domain Picture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81829" y="151461"/>
            <a:ext cx="4775199" cy="206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6428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4"/>
                                        </p:tgtEl>
                                        <p:attrNameLst>
                                          <p:attrName>r</p:attrName>
                                        </p:attrNameLst>
                                      </p:cBhvr>
                                    </p:animRot>
                                    <p:animRot by="-240000">
                                      <p:cBhvr>
                                        <p:cTn id="15" dur="200" fill="hold">
                                          <p:stCondLst>
                                            <p:cond delay="200"/>
                                          </p:stCondLst>
                                        </p:cTn>
                                        <p:tgtEl>
                                          <p:spTgt spid="4"/>
                                        </p:tgtEl>
                                        <p:attrNameLst>
                                          <p:attrName>r</p:attrName>
                                        </p:attrNameLst>
                                      </p:cBhvr>
                                    </p:animRot>
                                    <p:animRot by="240000">
                                      <p:cBhvr>
                                        <p:cTn id="16" dur="200" fill="hold">
                                          <p:stCondLst>
                                            <p:cond delay="400"/>
                                          </p:stCondLst>
                                        </p:cTn>
                                        <p:tgtEl>
                                          <p:spTgt spid="4"/>
                                        </p:tgtEl>
                                        <p:attrNameLst>
                                          <p:attrName>r</p:attrName>
                                        </p:attrNameLst>
                                      </p:cBhvr>
                                    </p:animRot>
                                    <p:animRot by="-240000">
                                      <p:cBhvr>
                                        <p:cTn id="17" dur="200" fill="hold">
                                          <p:stCondLst>
                                            <p:cond delay="600"/>
                                          </p:stCondLst>
                                        </p:cTn>
                                        <p:tgtEl>
                                          <p:spTgt spid="4"/>
                                        </p:tgtEl>
                                        <p:attrNameLst>
                                          <p:attrName>r</p:attrName>
                                        </p:attrNameLst>
                                      </p:cBhvr>
                                    </p:animRot>
                                    <p:animRot by="120000">
                                      <p:cBhvr>
                                        <p:cTn id="18" dur="200" fill="hold">
                                          <p:stCondLst>
                                            <p:cond delay="80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Identifying Stressors</a:t>
            </a:r>
          </a:p>
        </p:txBody>
      </p:sp>
      <p:sp>
        <p:nvSpPr>
          <p:cNvPr id="3" name="Content Placeholder 2"/>
          <p:cNvSpPr>
            <a:spLocks noGrp="1"/>
          </p:cNvSpPr>
          <p:nvPr>
            <p:ph idx="1"/>
          </p:nvPr>
        </p:nvSpPr>
        <p:spPr>
          <a:xfrm>
            <a:off x="498474" y="1981200"/>
            <a:ext cx="8358655" cy="4144963"/>
          </a:xfrm>
        </p:spPr>
        <p:txBody>
          <a:bodyPr/>
          <a:lstStyle/>
          <a:p>
            <a:pPr algn="just"/>
            <a:r>
              <a:rPr lang="en-US" sz="2800" dirty="0">
                <a:solidFill>
                  <a:schemeClr val="tx1"/>
                </a:solidFill>
              </a:rPr>
              <a:t>Stressor is the stimuli proceeding or precipitating a change. It may be internal (fear, guilt) or external (trauma, peer pressure, </a:t>
            </a:r>
            <a:r>
              <a:rPr lang="en-US" sz="2800" dirty="0" err="1">
                <a:solidFill>
                  <a:schemeClr val="tx1"/>
                </a:solidFill>
              </a:rPr>
              <a:t>etc</a:t>
            </a:r>
            <a:r>
              <a:rPr lang="en-US" sz="2800" dirty="0">
                <a:solidFill>
                  <a:schemeClr val="tx1"/>
                </a:solidFill>
              </a:rPr>
              <a:t>)</a:t>
            </a:r>
          </a:p>
          <a:p>
            <a:pPr algn="just"/>
            <a:r>
              <a:rPr lang="en-US" sz="2800" dirty="0">
                <a:solidFill>
                  <a:schemeClr val="tx1"/>
                </a:solidFill>
              </a:rPr>
              <a:t>Situations, activities, and relationships that cause ‘trauma’ to one’s physical, emotional, or psychological self</a:t>
            </a:r>
          </a:p>
          <a:p>
            <a:endParaRPr lang="en-US" dirty="0"/>
          </a:p>
        </p:txBody>
      </p:sp>
      <p:sp>
        <p:nvSpPr>
          <p:cNvPr id="4" name="Text Placeholder 3"/>
          <p:cNvSpPr>
            <a:spLocks noGrp="1"/>
          </p:cNvSpPr>
          <p:nvPr>
            <p:ph type="body" sz="half" idx="2"/>
          </p:nvPr>
        </p:nvSpPr>
        <p:spPr>
          <a:xfrm>
            <a:off x="203200" y="1129553"/>
            <a:ext cx="8940799" cy="774700"/>
          </a:xfrm>
        </p:spPr>
        <p:txBody>
          <a:bodyPr/>
          <a:lstStyle/>
          <a:p>
            <a:r>
              <a:rPr lang="en-US" sz="2600" b="1" dirty="0">
                <a:solidFill>
                  <a:srgbClr val="002060"/>
                </a:solidFill>
              </a:rPr>
              <a:t>The sources or stimuli for stress are called stressors.</a:t>
            </a:r>
          </a:p>
        </p:txBody>
      </p:sp>
    </p:spTree>
    <p:extLst>
      <p:ext uri="{BB962C8B-B14F-4D97-AF65-F5344CB8AC3E}">
        <p14:creationId xmlns:p14="http://schemas.microsoft.com/office/powerpoint/2010/main" val="301123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4">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barn(inVertic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617" y="134471"/>
            <a:ext cx="7556313" cy="995082"/>
          </a:xfrm>
        </p:spPr>
        <p:txBody>
          <a:bodyPr/>
          <a:lstStyle/>
          <a:p>
            <a:r>
              <a:rPr lang="en-US" dirty="0"/>
              <a:t>Types of stressors </a:t>
            </a:r>
          </a:p>
        </p:txBody>
      </p:sp>
      <p:sp>
        <p:nvSpPr>
          <p:cNvPr id="3" name="Content Placeholder 2"/>
          <p:cNvSpPr>
            <a:spLocks noGrp="1"/>
          </p:cNvSpPr>
          <p:nvPr>
            <p:ph idx="1"/>
          </p:nvPr>
        </p:nvSpPr>
        <p:spPr/>
        <p:txBody>
          <a:bodyPr>
            <a:normAutofit/>
          </a:bodyPr>
          <a:lstStyle/>
          <a:p>
            <a:r>
              <a:rPr lang="en-US" sz="2800" dirty="0"/>
              <a:t> </a:t>
            </a:r>
            <a:r>
              <a:rPr lang="en-US" sz="2800" dirty="0">
                <a:solidFill>
                  <a:schemeClr val="tx1"/>
                </a:solidFill>
              </a:rPr>
              <a:t>a. Chemical agents </a:t>
            </a:r>
          </a:p>
          <a:p>
            <a:r>
              <a:rPr lang="en-US" sz="2800" dirty="0">
                <a:solidFill>
                  <a:schemeClr val="tx1"/>
                </a:solidFill>
              </a:rPr>
              <a:t>b. Physical agents Illness, injuries, hormonal fluctuations, inadequate sleep or nutrition </a:t>
            </a:r>
          </a:p>
          <a:p>
            <a:r>
              <a:rPr lang="en-US" sz="2800" dirty="0">
                <a:solidFill>
                  <a:schemeClr val="tx1"/>
                </a:solidFill>
              </a:rPr>
              <a:t>c. Infectious agent </a:t>
            </a:r>
          </a:p>
          <a:p>
            <a:r>
              <a:rPr lang="en-US" sz="2800" dirty="0">
                <a:solidFill>
                  <a:schemeClr val="tx1"/>
                </a:solidFill>
              </a:rPr>
              <a:t>d. Nutrition imbalances </a:t>
            </a:r>
          </a:p>
          <a:p>
            <a:r>
              <a:rPr lang="en-US" sz="2800" dirty="0">
                <a:solidFill>
                  <a:schemeClr val="tx1"/>
                </a:solidFill>
              </a:rPr>
              <a:t>e. Genetic or immune disorders</a:t>
            </a:r>
          </a:p>
        </p:txBody>
      </p:sp>
      <p:sp>
        <p:nvSpPr>
          <p:cNvPr id="4" name="Text Placeholder 3"/>
          <p:cNvSpPr>
            <a:spLocks noGrp="1"/>
          </p:cNvSpPr>
          <p:nvPr>
            <p:ph type="body" sz="half" idx="2"/>
          </p:nvPr>
        </p:nvSpPr>
        <p:spPr/>
        <p:txBody>
          <a:bodyPr/>
          <a:lstStyle/>
          <a:p>
            <a:r>
              <a:rPr lang="en-US" sz="2800" b="1" dirty="0">
                <a:solidFill>
                  <a:srgbClr val="002060"/>
                </a:solidFill>
              </a:rPr>
              <a:t>1. Physiological stressors</a:t>
            </a:r>
          </a:p>
        </p:txBody>
      </p:sp>
    </p:spTree>
    <p:extLst>
      <p:ext uri="{BB962C8B-B14F-4D97-AF65-F5344CB8AC3E}">
        <p14:creationId xmlns:p14="http://schemas.microsoft.com/office/powerpoint/2010/main" val="176995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wipe(down)">
                                      <p:cBhvr>
                                        <p:cTn id="47" dur="580">
                                          <p:stCondLst>
                                            <p:cond delay="0"/>
                                          </p:stCondLst>
                                        </p:cTn>
                                        <p:tgtEl>
                                          <p:spTgt spid="3">
                                            <p:txEl>
                                              <p:pRg st="2" end="2"/>
                                            </p:txEl>
                                          </p:spTgt>
                                        </p:tgtEl>
                                      </p:cBhvr>
                                    </p:animEffect>
                                    <p:anim calcmode="lin" valueType="num">
                                      <p:cBhvr>
                                        <p:cTn id="4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3">
                                            <p:txEl>
                                              <p:pRg st="2" end="2"/>
                                            </p:txEl>
                                          </p:spTgt>
                                        </p:tgtEl>
                                      </p:cBhvr>
                                      <p:to x="100000" y="60000"/>
                                    </p:animScale>
                                    <p:animScale>
                                      <p:cBhvr>
                                        <p:cTn id="54" dur="166" decel="50000">
                                          <p:stCondLst>
                                            <p:cond delay="676"/>
                                          </p:stCondLst>
                                        </p:cTn>
                                        <p:tgtEl>
                                          <p:spTgt spid="3">
                                            <p:txEl>
                                              <p:pRg st="2" end="2"/>
                                            </p:txEl>
                                          </p:spTgt>
                                        </p:tgtEl>
                                      </p:cBhvr>
                                      <p:to x="100000" y="100000"/>
                                    </p:animScale>
                                    <p:animScale>
                                      <p:cBhvr>
                                        <p:cTn id="55" dur="26">
                                          <p:stCondLst>
                                            <p:cond delay="1312"/>
                                          </p:stCondLst>
                                        </p:cTn>
                                        <p:tgtEl>
                                          <p:spTgt spid="3">
                                            <p:txEl>
                                              <p:pRg st="2" end="2"/>
                                            </p:txEl>
                                          </p:spTgt>
                                        </p:tgtEl>
                                      </p:cBhvr>
                                      <p:to x="100000" y="80000"/>
                                    </p:animScale>
                                    <p:animScale>
                                      <p:cBhvr>
                                        <p:cTn id="56" dur="166" decel="50000">
                                          <p:stCondLst>
                                            <p:cond delay="1338"/>
                                          </p:stCondLst>
                                        </p:cTn>
                                        <p:tgtEl>
                                          <p:spTgt spid="3">
                                            <p:txEl>
                                              <p:pRg st="2" end="2"/>
                                            </p:txEl>
                                          </p:spTgt>
                                        </p:tgtEl>
                                      </p:cBhvr>
                                      <p:to x="100000" y="100000"/>
                                    </p:animScale>
                                    <p:animScale>
                                      <p:cBhvr>
                                        <p:cTn id="57" dur="26">
                                          <p:stCondLst>
                                            <p:cond delay="1642"/>
                                          </p:stCondLst>
                                        </p:cTn>
                                        <p:tgtEl>
                                          <p:spTgt spid="3">
                                            <p:txEl>
                                              <p:pRg st="2" end="2"/>
                                            </p:txEl>
                                          </p:spTgt>
                                        </p:tgtEl>
                                      </p:cBhvr>
                                      <p:to x="100000" y="90000"/>
                                    </p:animScale>
                                    <p:animScale>
                                      <p:cBhvr>
                                        <p:cTn id="58" dur="166" decel="50000">
                                          <p:stCondLst>
                                            <p:cond delay="1668"/>
                                          </p:stCondLst>
                                        </p:cTn>
                                        <p:tgtEl>
                                          <p:spTgt spid="3">
                                            <p:txEl>
                                              <p:pRg st="2" end="2"/>
                                            </p:txEl>
                                          </p:spTgt>
                                        </p:tgtEl>
                                      </p:cBhvr>
                                      <p:to x="100000" y="100000"/>
                                    </p:animScale>
                                    <p:animScale>
                                      <p:cBhvr>
                                        <p:cTn id="59" dur="26">
                                          <p:stCondLst>
                                            <p:cond delay="1808"/>
                                          </p:stCondLst>
                                        </p:cTn>
                                        <p:tgtEl>
                                          <p:spTgt spid="3">
                                            <p:txEl>
                                              <p:pRg st="2" end="2"/>
                                            </p:txEl>
                                          </p:spTgt>
                                        </p:tgtEl>
                                      </p:cBhvr>
                                      <p:to x="100000" y="95000"/>
                                    </p:animScale>
                                    <p:animScale>
                                      <p:cBhvr>
                                        <p:cTn id="60" dur="166" decel="50000">
                                          <p:stCondLst>
                                            <p:cond delay="1834"/>
                                          </p:stCondLst>
                                        </p:cTn>
                                        <p:tgtEl>
                                          <p:spTgt spid="3">
                                            <p:txEl>
                                              <p:pRg st="2" end="2"/>
                                            </p:tx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26" presetClass="entr" presetSubtype="0" fill="hold" nodeType="clickEffect">
                                  <p:stCondLst>
                                    <p:cond delay="0"/>
                                  </p:stCondLst>
                                  <p:childTnLst>
                                    <p:set>
                                      <p:cBhvr>
                                        <p:cTn id="64" dur="1" fill="hold">
                                          <p:stCondLst>
                                            <p:cond delay="0"/>
                                          </p:stCondLst>
                                        </p:cTn>
                                        <p:tgtEl>
                                          <p:spTgt spid="3">
                                            <p:txEl>
                                              <p:pRg st="3" end="3"/>
                                            </p:txEl>
                                          </p:spTgt>
                                        </p:tgtEl>
                                        <p:attrNameLst>
                                          <p:attrName>style.visibility</p:attrName>
                                        </p:attrNameLst>
                                      </p:cBhvr>
                                      <p:to>
                                        <p:strVal val="visible"/>
                                      </p:to>
                                    </p:set>
                                    <p:animEffect transition="in" filter="wipe(down)">
                                      <p:cBhvr>
                                        <p:cTn id="65" dur="580">
                                          <p:stCondLst>
                                            <p:cond delay="0"/>
                                          </p:stCondLst>
                                        </p:cTn>
                                        <p:tgtEl>
                                          <p:spTgt spid="3">
                                            <p:txEl>
                                              <p:pRg st="3" end="3"/>
                                            </p:txEl>
                                          </p:spTgt>
                                        </p:tgtEl>
                                      </p:cBhvr>
                                    </p:animEffect>
                                    <p:anim calcmode="lin" valueType="num">
                                      <p:cBhvr>
                                        <p:cTn id="6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3" end="3"/>
                                            </p:txEl>
                                          </p:spTgt>
                                        </p:tgtEl>
                                      </p:cBhvr>
                                      <p:to x="100000" y="60000"/>
                                    </p:animScale>
                                    <p:animScale>
                                      <p:cBhvr>
                                        <p:cTn id="72" dur="166" decel="50000">
                                          <p:stCondLst>
                                            <p:cond delay="676"/>
                                          </p:stCondLst>
                                        </p:cTn>
                                        <p:tgtEl>
                                          <p:spTgt spid="3">
                                            <p:txEl>
                                              <p:pRg st="3" end="3"/>
                                            </p:txEl>
                                          </p:spTgt>
                                        </p:tgtEl>
                                      </p:cBhvr>
                                      <p:to x="100000" y="100000"/>
                                    </p:animScale>
                                    <p:animScale>
                                      <p:cBhvr>
                                        <p:cTn id="73" dur="26">
                                          <p:stCondLst>
                                            <p:cond delay="1312"/>
                                          </p:stCondLst>
                                        </p:cTn>
                                        <p:tgtEl>
                                          <p:spTgt spid="3">
                                            <p:txEl>
                                              <p:pRg st="3" end="3"/>
                                            </p:txEl>
                                          </p:spTgt>
                                        </p:tgtEl>
                                      </p:cBhvr>
                                      <p:to x="100000" y="80000"/>
                                    </p:animScale>
                                    <p:animScale>
                                      <p:cBhvr>
                                        <p:cTn id="74" dur="166" decel="50000">
                                          <p:stCondLst>
                                            <p:cond delay="1338"/>
                                          </p:stCondLst>
                                        </p:cTn>
                                        <p:tgtEl>
                                          <p:spTgt spid="3">
                                            <p:txEl>
                                              <p:pRg st="3" end="3"/>
                                            </p:txEl>
                                          </p:spTgt>
                                        </p:tgtEl>
                                      </p:cBhvr>
                                      <p:to x="100000" y="100000"/>
                                    </p:animScale>
                                    <p:animScale>
                                      <p:cBhvr>
                                        <p:cTn id="75" dur="26">
                                          <p:stCondLst>
                                            <p:cond delay="1642"/>
                                          </p:stCondLst>
                                        </p:cTn>
                                        <p:tgtEl>
                                          <p:spTgt spid="3">
                                            <p:txEl>
                                              <p:pRg st="3" end="3"/>
                                            </p:txEl>
                                          </p:spTgt>
                                        </p:tgtEl>
                                      </p:cBhvr>
                                      <p:to x="100000" y="90000"/>
                                    </p:animScale>
                                    <p:animScale>
                                      <p:cBhvr>
                                        <p:cTn id="76" dur="166" decel="50000">
                                          <p:stCondLst>
                                            <p:cond delay="1668"/>
                                          </p:stCondLst>
                                        </p:cTn>
                                        <p:tgtEl>
                                          <p:spTgt spid="3">
                                            <p:txEl>
                                              <p:pRg st="3" end="3"/>
                                            </p:txEl>
                                          </p:spTgt>
                                        </p:tgtEl>
                                      </p:cBhvr>
                                      <p:to x="100000" y="100000"/>
                                    </p:animScale>
                                    <p:animScale>
                                      <p:cBhvr>
                                        <p:cTn id="77" dur="26">
                                          <p:stCondLst>
                                            <p:cond delay="1808"/>
                                          </p:stCondLst>
                                        </p:cTn>
                                        <p:tgtEl>
                                          <p:spTgt spid="3">
                                            <p:txEl>
                                              <p:pRg st="3" end="3"/>
                                            </p:txEl>
                                          </p:spTgt>
                                        </p:tgtEl>
                                      </p:cBhvr>
                                      <p:to x="100000" y="95000"/>
                                    </p:animScale>
                                    <p:animScale>
                                      <p:cBhvr>
                                        <p:cTn id="78" dur="166" decel="50000">
                                          <p:stCondLst>
                                            <p:cond delay="1834"/>
                                          </p:stCondLst>
                                        </p:cTn>
                                        <p:tgtEl>
                                          <p:spTgt spid="3">
                                            <p:txEl>
                                              <p:pRg st="3" end="3"/>
                                            </p:txEl>
                                          </p:spTgt>
                                        </p:tgtEl>
                                      </p:cBhvr>
                                      <p:to x="100000" y="100000"/>
                                    </p:animScale>
                                  </p:childTnLst>
                                </p:cTn>
                              </p:par>
                            </p:childTnLst>
                          </p:cTn>
                        </p:par>
                      </p:childTnLst>
                    </p:cTn>
                  </p:par>
                  <p:par>
                    <p:cTn id="79" fill="hold">
                      <p:stCondLst>
                        <p:cond delay="indefinite"/>
                      </p:stCondLst>
                      <p:childTnLst>
                        <p:par>
                          <p:cTn id="80" fill="hold">
                            <p:stCondLst>
                              <p:cond delay="0"/>
                            </p:stCondLst>
                            <p:childTnLst>
                              <p:par>
                                <p:cTn id="81" presetID="26" presetClass="entr" presetSubtype="0" fill="hold" nodeType="click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animEffect transition="in" filter="wipe(down)">
                                      <p:cBhvr>
                                        <p:cTn id="83" dur="580">
                                          <p:stCondLst>
                                            <p:cond delay="0"/>
                                          </p:stCondLst>
                                        </p:cTn>
                                        <p:tgtEl>
                                          <p:spTgt spid="3">
                                            <p:txEl>
                                              <p:pRg st="4" end="4"/>
                                            </p:txEl>
                                          </p:spTgt>
                                        </p:tgtEl>
                                      </p:cBhvr>
                                    </p:animEffect>
                                    <p:anim calcmode="lin" valueType="num">
                                      <p:cBhvr>
                                        <p:cTn id="8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9" dur="26">
                                          <p:stCondLst>
                                            <p:cond delay="650"/>
                                          </p:stCondLst>
                                        </p:cTn>
                                        <p:tgtEl>
                                          <p:spTgt spid="3">
                                            <p:txEl>
                                              <p:pRg st="4" end="4"/>
                                            </p:txEl>
                                          </p:spTgt>
                                        </p:tgtEl>
                                      </p:cBhvr>
                                      <p:to x="100000" y="60000"/>
                                    </p:animScale>
                                    <p:animScale>
                                      <p:cBhvr>
                                        <p:cTn id="90" dur="166" decel="50000">
                                          <p:stCondLst>
                                            <p:cond delay="676"/>
                                          </p:stCondLst>
                                        </p:cTn>
                                        <p:tgtEl>
                                          <p:spTgt spid="3">
                                            <p:txEl>
                                              <p:pRg st="4" end="4"/>
                                            </p:txEl>
                                          </p:spTgt>
                                        </p:tgtEl>
                                      </p:cBhvr>
                                      <p:to x="100000" y="100000"/>
                                    </p:animScale>
                                    <p:animScale>
                                      <p:cBhvr>
                                        <p:cTn id="91" dur="26">
                                          <p:stCondLst>
                                            <p:cond delay="1312"/>
                                          </p:stCondLst>
                                        </p:cTn>
                                        <p:tgtEl>
                                          <p:spTgt spid="3">
                                            <p:txEl>
                                              <p:pRg st="4" end="4"/>
                                            </p:txEl>
                                          </p:spTgt>
                                        </p:tgtEl>
                                      </p:cBhvr>
                                      <p:to x="100000" y="80000"/>
                                    </p:animScale>
                                    <p:animScale>
                                      <p:cBhvr>
                                        <p:cTn id="92" dur="166" decel="50000">
                                          <p:stCondLst>
                                            <p:cond delay="1338"/>
                                          </p:stCondLst>
                                        </p:cTn>
                                        <p:tgtEl>
                                          <p:spTgt spid="3">
                                            <p:txEl>
                                              <p:pRg st="4" end="4"/>
                                            </p:txEl>
                                          </p:spTgt>
                                        </p:tgtEl>
                                      </p:cBhvr>
                                      <p:to x="100000" y="100000"/>
                                    </p:animScale>
                                    <p:animScale>
                                      <p:cBhvr>
                                        <p:cTn id="93" dur="26">
                                          <p:stCondLst>
                                            <p:cond delay="1642"/>
                                          </p:stCondLst>
                                        </p:cTn>
                                        <p:tgtEl>
                                          <p:spTgt spid="3">
                                            <p:txEl>
                                              <p:pRg st="4" end="4"/>
                                            </p:txEl>
                                          </p:spTgt>
                                        </p:tgtEl>
                                      </p:cBhvr>
                                      <p:to x="100000" y="90000"/>
                                    </p:animScale>
                                    <p:animScale>
                                      <p:cBhvr>
                                        <p:cTn id="94" dur="166" decel="50000">
                                          <p:stCondLst>
                                            <p:cond delay="1668"/>
                                          </p:stCondLst>
                                        </p:cTn>
                                        <p:tgtEl>
                                          <p:spTgt spid="3">
                                            <p:txEl>
                                              <p:pRg st="4" end="4"/>
                                            </p:txEl>
                                          </p:spTgt>
                                        </p:tgtEl>
                                      </p:cBhvr>
                                      <p:to x="100000" y="100000"/>
                                    </p:animScale>
                                    <p:animScale>
                                      <p:cBhvr>
                                        <p:cTn id="95" dur="26">
                                          <p:stCondLst>
                                            <p:cond delay="1808"/>
                                          </p:stCondLst>
                                        </p:cTn>
                                        <p:tgtEl>
                                          <p:spTgt spid="3">
                                            <p:txEl>
                                              <p:pRg st="4" end="4"/>
                                            </p:txEl>
                                          </p:spTgt>
                                        </p:tgtEl>
                                      </p:cBhvr>
                                      <p:to x="100000" y="95000"/>
                                    </p:animScale>
                                    <p:animScale>
                                      <p:cBhvr>
                                        <p:cTn id="9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755195"/>
            <a:ext cx="8671859" cy="5360894"/>
          </a:xfrm>
        </p:spPr>
        <p:txBody>
          <a:bodyPr>
            <a:normAutofit/>
          </a:bodyPr>
          <a:lstStyle/>
          <a:p>
            <a:pPr algn="just"/>
            <a:r>
              <a:rPr lang="en-US" sz="2800" dirty="0">
                <a:solidFill>
                  <a:schemeClr val="tx1"/>
                </a:solidFill>
              </a:rPr>
              <a:t>Accidents can cause stress for the victim, the person who caused the accident and the families of both• </a:t>
            </a:r>
          </a:p>
          <a:p>
            <a:pPr algn="just"/>
            <a:r>
              <a:rPr lang="en-US" sz="2800" dirty="0">
                <a:solidFill>
                  <a:schemeClr val="tx1"/>
                </a:solidFill>
              </a:rPr>
              <a:t>Stressful experiences of family members and friends• </a:t>
            </a:r>
          </a:p>
          <a:p>
            <a:pPr algn="just"/>
            <a:r>
              <a:rPr lang="en-US" sz="2800" dirty="0">
                <a:solidFill>
                  <a:schemeClr val="tx1"/>
                </a:solidFill>
              </a:rPr>
              <a:t>Fear of aggression or mutilation from others such as murder, rape, terrorist and attacks.</a:t>
            </a:r>
          </a:p>
          <a:p>
            <a:pPr algn="just"/>
            <a:endParaRPr lang="en-US" sz="2800" dirty="0">
              <a:solidFill>
                <a:schemeClr val="tx1"/>
              </a:solidFill>
            </a:endParaRPr>
          </a:p>
        </p:txBody>
      </p:sp>
      <p:sp>
        <p:nvSpPr>
          <p:cNvPr id="4" name="Text Placeholder 3"/>
          <p:cNvSpPr>
            <a:spLocks noGrp="1"/>
          </p:cNvSpPr>
          <p:nvPr>
            <p:ph type="body" sz="half" idx="2"/>
          </p:nvPr>
        </p:nvSpPr>
        <p:spPr>
          <a:xfrm>
            <a:off x="641954" y="354853"/>
            <a:ext cx="7558960" cy="774700"/>
          </a:xfrm>
        </p:spPr>
        <p:txBody>
          <a:bodyPr/>
          <a:lstStyle/>
          <a:p>
            <a:r>
              <a:rPr lang="en-US" sz="2800" b="1" dirty="0">
                <a:solidFill>
                  <a:srgbClr val="002060"/>
                </a:solidFill>
              </a:rPr>
              <a:t>2. Psychological Stressors </a:t>
            </a:r>
          </a:p>
        </p:txBody>
      </p:sp>
    </p:spTree>
    <p:extLst>
      <p:ext uri="{BB962C8B-B14F-4D97-AF65-F5344CB8AC3E}">
        <p14:creationId xmlns:p14="http://schemas.microsoft.com/office/powerpoint/2010/main" val="19305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0" end="0"/>
                                            </p:txEl>
                                          </p:spTgt>
                                        </p:tgtEl>
                                        <p:attrNameLst>
                                          <p:attrName>ppt_x</p:attrName>
                                          <p:attrName>ppt_y</p:attrName>
                                        </p:attrNameLst>
                                      </p:cBhvr>
                                    </p:animMotion>
                                    <p:animRot by="1500000">
                                      <p:cBhvr>
                                        <p:cTn id="7" dur="125" fill="hold">
                                          <p:stCondLst>
                                            <p:cond delay="0"/>
                                          </p:stCondLst>
                                        </p:cTn>
                                        <p:tgtEl>
                                          <p:spTgt spid="4">
                                            <p:txEl>
                                              <p:pRg st="0" end="0"/>
                                            </p:txEl>
                                          </p:spTgt>
                                        </p:tgtEl>
                                        <p:attrNameLst>
                                          <p:attrName>r</p:attrName>
                                        </p:attrNameLst>
                                      </p:cBhvr>
                                    </p:animRot>
                                    <p:animRot by="-1500000">
                                      <p:cBhvr>
                                        <p:cTn id="8" dur="125" fill="hold">
                                          <p:stCondLst>
                                            <p:cond delay="125"/>
                                          </p:stCondLst>
                                        </p:cTn>
                                        <p:tgtEl>
                                          <p:spTgt spid="4">
                                            <p:txEl>
                                              <p:pRg st="0" end="0"/>
                                            </p:txEl>
                                          </p:spTgt>
                                        </p:tgtEl>
                                        <p:attrNameLst>
                                          <p:attrName>r</p:attrName>
                                        </p:attrNameLst>
                                      </p:cBhvr>
                                    </p:animRot>
                                    <p:animRot by="-1500000">
                                      <p:cBhvr>
                                        <p:cTn id="9" dur="125" fill="hold">
                                          <p:stCondLst>
                                            <p:cond delay="250"/>
                                          </p:stCondLst>
                                        </p:cTn>
                                        <p:tgtEl>
                                          <p:spTgt spid="4">
                                            <p:txEl>
                                              <p:pRg st="0" end="0"/>
                                            </p:txEl>
                                          </p:spTgt>
                                        </p:tgtEl>
                                        <p:attrNameLst>
                                          <p:attrName>r</p:attrName>
                                        </p:attrNameLst>
                                      </p:cBhvr>
                                    </p:animRot>
                                    <p:animRot by="1500000">
                                      <p:cBhvr>
                                        <p:cTn id="10" dur="125" fill="hold">
                                          <p:stCondLst>
                                            <p:cond delay="375"/>
                                          </p:stCondLst>
                                        </p:cTn>
                                        <p:tgtEl>
                                          <p:spTgt spid="4">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1195137"/>
            <a:ext cx="7556313" cy="4144963"/>
          </a:xfrm>
        </p:spPr>
        <p:txBody>
          <a:bodyPr/>
          <a:lstStyle/>
          <a:p>
            <a:pPr lvl="0" algn="just">
              <a:buClr>
                <a:srgbClr val="D34817"/>
              </a:buClr>
            </a:pPr>
            <a:r>
              <a:rPr lang="en-US" sz="2800" dirty="0">
                <a:solidFill>
                  <a:prstClr val="black"/>
                </a:solidFill>
              </a:rPr>
              <a:t>Events that we see on T.V. such as war, earthquake, violence• </a:t>
            </a:r>
          </a:p>
          <a:p>
            <a:pPr lvl="0" algn="just">
              <a:buClr>
                <a:srgbClr val="D34817"/>
              </a:buClr>
            </a:pPr>
            <a:r>
              <a:rPr lang="en-US" sz="2800" dirty="0">
                <a:solidFill>
                  <a:prstClr val="black"/>
                </a:solidFill>
              </a:rPr>
              <a:t>Developmental and life events• </a:t>
            </a:r>
          </a:p>
          <a:p>
            <a:pPr lvl="0" algn="just">
              <a:buClr>
                <a:srgbClr val="D34817"/>
              </a:buClr>
            </a:pPr>
            <a:r>
              <a:rPr lang="en-US" sz="2800" dirty="0">
                <a:solidFill>
                  <a:prstClr val="black"/>
                </a:solidFill>
              </a:rPr>
              <a:t>Rapid changes in our world, including economic and political structures and technology</a:t>
            </a:r>
          </a:p>
          <a:p>
            <a:endParaRPr lang="en-US" dirty="0"/>
          </a:p>
        </p:txBody>
      </p:sp>
    </p:spTree>
    <p:extLst>
      <p:ext uri="{BB962C8B-B14F-4D97-AF65-F5344CB8AC3E}">
        <p14:creationId xmlns:p14="http://schemas.microsoft.com/office/powerpoint/2010/main" val="58713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6744" y="1981200"/>
            <a:ext cx="8621486" cy="4144963"/>
          </a:xfrm>
        </p:spPr>
        <p:txBody>
          <a:bodyPr>
            <a:noAutofit/>
          </a:bodyPr>
          <a:lstStyle/>
          <a:p>
            <a:pPr algn="just"/>
            <a:r>
              <a:rPr lang="en-US" sz="2400" dirty="0">
                <a:solidFill>
                  <a:schemeClr val="tx1"/>
                </a:solidFill>
              </a:rPr>
              <a:t>Your central nervous system (CNS) is in charge of your “fight or flight” response. In your brain, the hypothalamus gets the ball rolling, telling your adrenal glands to release the stress hormones adrenaline and cortisol. These hormones rev up your heartbeat and send blood rushing to the areas that need it most in an emergency, such as your muscles, heart, and other important organs.</a:t>
            </a:r>
          </a:p>
          <a:p>
            <a:pPr algn="just"/>
            <a:r>
              <a:rPr lang="en-US" sz="2400" dirty="0">
                <a:solidFill>
                  <a:schemeClr val="tx1"/>
                </a:solidFill>
              </a:rPr>
              <a:t>When the perceived fear is gone, the hypothalamus should tell all systems to go back to normal. If the CNS fails to return to normal, or if the stressor doesn’t go away, the response will continue.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3326"/>
            <a:ext cx="8040914" cy="1694503"/>
          </a:xfrm>
          <a:prstGeom prst="rect">
            <a:avLst/>
          </a:prstGeom>
        </p:spPr>
      </p:pic>
    </p:spTree>
    <p:extLst>
      <p:ext uri="{BB962C8B-B14F-4D97-AF65-F5344CB8AC3E}">
        <p14:creationId xmlns:p14="http://schemas.microsoft.com/office/powerpoint/2010/main" val="5564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1355664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5"/>
                                        </p:tgtEl>
                                      </p:cBhvr>
                                    </p:animEffect>
                                    <p:anim calcmode="lin" valueType="num">
                                      <p:cBhvr>
                                        <p:cTn id="7" dur="2000"/>
                                        <p:tgtEl>
                                          <p:spTgt spid="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5"/>
                                        </p:tgtEl>
                                        <p:attrNameLst>
                                          <p:attrName>ppt_h</p:attrName>
                                        </p:attrNameLst>
                                      </p:cBhvr>
                                      <p:tavLst>
                                        <p:tav tm="0">
                                          <p:val>
                                            <p:strVal val="ppt_h"/>
                                          </p:val>
                                        </p:tav>
                                        <p:tav tm="100000">
                                          <p:val>
                                            <p:strVal val="ppt_h"/>
                                          </p:val>
                                        </p:tav>
                                      </p:tavLst>
                                    </p:anim>
                                    <p:set>
                                      <p:cBhvr>
                                        <p:cTn id="9"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vantag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2273</TotalTime>
  <Words>913</Words>
  <Application>Microsoft Office PowerPoint</Application>
  <PresentationFormat>On-screen Show (4:3)</PresentationFormat>
  <Paragraphs>100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Courier New</vt:lpstr>
      <vt:lpstr>Rockwell</vt:lpstr>
      <vt:lpstr>Wingdings</vt:lpstr>
      <vt:lpstr>Advantage</vt:lpstr>
      <vt:lpstr>Health Psychology for Nursing </vt:lpstr>
      <vt:lpstr>In your own words, write down a definition of “stress.”</vt:lpstr>
      <vt:lpstr>a state of mental tension and worry caused by problems in your life, work, etc”  “something that causes strong feelings of worry or anxiety </vt:lpstr>
      <vt:lpstr>Identifying Stressors</vt:lpstr>
      <vt:lpstr>Types of stressors </vt:lpstr>
      <vt:lpstr>PowerPoint Presentation</vt:lpstr>
      <vt:lpstr>PowerPoint Presentation</vt:lpstr>
      <vt:lpstr>PowerPoint Presentation</vt:lpstr>
      <vt:lpstr>PowerPoint Presentation</vt:lpstr>
      <vt:lpstr>Types of Stress </vt:lpstr>
      <vt:lpstr>PowerPoint Presentation</vt:lpstr>
      <vt:lpstr>Sources of Stress </vt:lpstr>
      <vt:lpstr>PowerPoint Presentation</vt:lpstr>
      <vt:lpstr>Signs of Stress</vt:lpstr>
      <vt:lpstr>Signs of Stress</vt:lpstr>
      <vt:lpstr>Signs of Stress</vt:lpstr>
      <vt:lpstr>Can stress be positive?</vt:lpstr>
      <vt:lpstr>Coping Strategies</vt:lpstr>
      <vt:lpstr>Ways to Manage Stress</vt:lpstr>
      <vt:lpstr>PowerPoint Presentation</vt:lpstr>
    </vt:vector>
  </TitlesOfParts>
  <Company>UCONN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Artruc</dc:creator>
  <cp:lastModifiedBy>Naruto</cp:lastModifiedBy>
  <cp:revision>33</cp:revision>
  <dcterms:created xsi:type="dcterms:W3CDTF">2014-10-06T18:06:49Z</dcterms:created>
  <dcterms:modified xsi:type="dcterms:W3CDTF">2021-11-28T10:36:50Z</dcterms:modified>
</cp:coreProperties>
</file>